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2" r:id="rId1"/>
  </p:sldMasterIdLst>
  <p:notesMasterIdLst>
    <p:notesMasterId r:id="rId26"/>
  </p:notesMasterIdLst>
  <p:sldIdLst>
    <p:sldId id="256" r:id="rId2"/>
    <p:sldId id="281" r:id="rId3"/>
    <p:sldId id="282" r:id="rId4"/>
    <p:sldId id="268" r:id="rId5"/>
    <p:sldId id="262" r:id="rId6"/>
    <p:sldId id="257" r:id="rId7"/>
    <p:sldId id="260" r:id="rId8"/>
    <p:sldId id="258" r:id="rId9"/>
    <p:sldId id="264" r:id="rId10"/>
    <p:sldId id="265" r:id="rId11"/>
    <p:sldId id="267" r:id="rId12"/>
    <p:sldId id="259" r:id="rId13"/>
    <p:sldId id="263" r:id="rId14"/>
    <p:sldId id="261" r:id="rId15"/>
    <p:sldId id="266" r:id="rId16"/>
    <p:sldId id="269" r:id="rId17"/>
    <p:sldId id="273" r:id="rId18"/>
    <p:sldId id="270" r:id="rId19"/>
    <p:sldId id="280" r:id="rId20"/>
    <p:sldId id="271" r:id="rId21"/>
    <p:sldId id="276" r:id="rId22"/>
    <p:sldId id="275" r:id="rId23"/>
    <p:sldId id="277"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81FF"/>
    <a:srgbClr val="272822"/>
    <a:srgbClr val="FD971F"/>
    <a:srgbClr val="66D9EF"/>
    <a:srgbClr val="89BDFF"/>
    <a:srgbClr val="F92672"/>
    <a:srgbClr val="00CE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4"/>
    <p:restoredTop sz="94593"/>
  </p:normalViewPr>
  <p:slideViewPr>
    <p:cSldViewPr snapToGrid="0" snapToObjects="1">
      <p:cViewPr varScale="1">
        <p:scale>
          <a:sx n="117" d="100"/>
          <a:sy n="117" d="100"/>
        </p:scale>
        <p:origin x="40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87F039-DD03-F242-857F-1A658D616F7E}" type="datetimeFigureOut">
              <a:rPr lang="en-US" smtClean="0"/>
              <a:t>1/22/19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06872-F84B-5D4B-A17D-E0B906222C44}" type="slidenum">
              <a:rPr lang="en-US" smtClean="0"/>
              <a:t>‹#›</a:t>
            </a:fld>
            <a:endParaRPr lang="en-US"/>
          </a:p>
        </p:txBody>
      </p:sp>
    </p:spTree>
    <p:extLst>
      <p:ext uri="{BB962C8B-B14F-4D97-AF65-F5344CB8AC3E}">
        <p14:creationId xmlns:p14="http://schemas.microsoft.com/office/powerpoint/2010/main" val="1095614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inspired by the workshop that </a:t>
            </a:r>
            <a:r>
              <a:rPr lang="en-US" dirty="0" err="1"/>
              <a:t>Ragavan</a:t>
            </a:r>
            <a:r>
              <a:rPr lang="en-US" dirty="0"/>
              <a:t> had during the </a:t>
            </a:r>
            <a:r>
              <a:rPr lang="en-US" dirty="0" err="1"/>
              <a:t>xTechWeek</a:t>
            </a:r>
            <a:endParaRPr lang="en-US" dirty="0"/>
          </a:p>
        </p:txBody>
      </p:sp>
      <p:sp>
        <p:nvSpPr>
          <p:cNvPr id="4" name="Slide Number Placeholder 3"/>
          <p:cNvSpPr>
            <a:spLocks noGrp="1"/>
          </p:cNvSpPr>
          <p:nvPr>
            <p:ph type="sldNum" sz="quarter" idx="5"/>
          </p:nvPr>
        </p:nvSpPr>
        <p:spPr/>
        <p:txBody>
          <a:bodyPr/>
          <a:lstStyle/>
          <a:p>
            <a:fld id="{3D606872-F84B-5D4B-A17D-E0B906222C44}" type="slidenum">
              <a:rPr lang="en-US" smtClean="0"/>
              <a:t>1</a:t>
            </a:fld>
            <a:endParaRPr lang="en-US"/>
          </a:p>
        </p:txBody>
      </p:sp>
    </p:spTree>
    <p:extLst>
      <p:ext uri="{BB962C8B-B14F-4D97-AF65-F5344CB8AC3E}">
        <p14:creationId xmlns:p14="http://schemas.microsoft.com/office/powerpoint/2010/main" val="881434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even download it and work with it offline</a:t>
            </a:r>
          </a:p>
        </p:txBody>
      </p:sp>
      <p:sp>
        <p:nvSpPr>
          <p:cNvPr id="4" name="Slide Number Placeholder 3"/>
          <p:cNvSpPr>
            <a:spLocks noGrp="1"/>
          </p:cNvSpPr>
          <p:nvPr>
            <p:ph type="sldNum" sz="quarter" idx="5"/>
          </p:nvPr>
        </p:nvSpPr>
        <p:spPr/>
        <p:txBody>
          <a:bodyPr/>
          <a:lstStyle/>
          <a:p>
            <a:fld id="{3D606872-F84B-5D4B-A17D-E0B906222C44}" type="slidenum">
              <a:rPr lang="en-US" smtClean="0"/>
              <a:t>16</a:t>
            </a:fld>
            <a:endParaRPr lang="en-US"/>
          </a:p>
        </p:txBody>
      </p:sp>
    </p:spTree>
    <p:extLst>
      <p:ext uri="{BB962C8B-B14F-4D97-AF65-F5344CB8AC3E}">
        <p14:creationId xmlns:p14="http://schemas.microsoft.com/office/powerpoint/2010/main" val="2246536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click the paintbrush to draw your own character or the folder icon to upload your own image and turn it into a character</a:t>
            </a:r>
          </a:p>
        </p:txBody>
      </p:sp>
      <p:sp>
        <p:nvSpPr>
          <p:cNvPr id="4" name="Slide Number Placeholder 3"/>
          <p:cNvSpPr>
            <a:spLocks noGrp="1"/>
          </p:cNvSpPr>
          <p:nvPr>
            <p:ph type="sldNum" sz="quarter" idx="5"/>
          </p:nvPr>
        </p:nvSpPr>
        <p:spPr/>
        <p:txBody>
          <a:bodyPr/>
          <a:lstStyle/>
          <a:p>
            <a:fld id="{3D606872-F84B-5D4B-A17D-E0B906222C44}" type="slidenum">
              <a:rPr lang="en-US" smtClean="0"/>
              <a:t>18</a:t>
            </a:fld>
            <a:endParaRPr lang="en-US"/>
          </a:p>
        </p:txBody>
      </p:sp>
    </p:spTree>
    <p:extLst>
      <p:ext uri="{BB962C8B-B14F-4D97-AF65-F5344CB8AC3E}">
        <p14:creationId xmlns:p14="http://schemas.microsoft.com/office/powerpoint/2010/main" val="449333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 is minimum -250 and maximum 250 on the stage</a:t>
            </a:r>
          </a:p>
        </p:txBody>
      </p:sp>
      <p:sp>
        <p:nvSpPr>
          <p:cNvPr id="4" name="Slide Number Placeholder 3"/>
          <p:cNvSpPr>
            <a:spLocks noGrp="1"/>
          </p:cNvSpPr>
          <p:nvPr>
            <p:ph type="sldNum" sz="quarter" idx="5"/>
          </p:nvPr>
        </p:nvSpPr>
        <p:spPr/>
        <p:txBody>
          <a:bodyPr/>
          <a:lstStyle/>
          <a:p>
            <a:fld id="{3D606872-F84B-5D4B-A17D-E0B906222C44}" type="slidenum">
              <a:rPr lang="en-US" smtClean="0"/>
              <a:t>22</a:t>
            </a:fld>
            <a:endParaRPr lang="en-US"/>
          </a:p>
        </p:txBody>
      </p:sp>
    </p:spTree>
    <p:extLst>
      <p:ext uri="{BB962C8B-B14F-4D97-AF65-F5344CB8AC3E}">
        <p14:creationId xmlns:p14="http://schemas.microsoft.com/office/powerpoint/2010/main" val="3602097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Creativity: </a:t>
            </a:r>
            <a:r>
              <a:rPr lang="en-GB" sz="1200" b="0" i="0" kern="1200" dirty="0">
                <a:solidFill>
                  <a:schemeClr val="tx1"/>
                </a:solidFill>
                <a:effectLst/>
                <a:latin typeface="+mn-lt"/>
                <a:ea typeface="+mn-ea"/>
                <a:cs typeface="+mn-cs"/>
              </a:rPr>
              <a:t>Kids learn through experimentation and strengthen their brains when they code, allowing them to embrace their creativity.</a:t>
            </a:r>
          </a:p>
          <a:p>
            <a:r>
              <a:rPr lang="en-GB" sz="1200" b="0" i="0" kern="1200" dirty="0">
                <a:solidFill>
                  <a:schemeClr val="tx1"/>
                </a:solidFill>
                <a:effectLst/>
                <a:latin typeface="+mn-lt"/>
                <a:ea typeface="+mn-ea"/>
                <a:cs typeface="+mn-cs"/>
              </a:rPr>
              <a:t>Confidence: solving problems</a:t>
            </a:r>
          </a:p>
          <a:p>
            <a:r>
              <a:rPr lang="en-GB" sz="1200" b="0" i="0" kern="1200" dirty="0">
                <a:solidFill>
                  <a:schemeClr val="tx1"/>
                </a:solidFill>
                <a:effectLst/>
                <a:latin typeface="+mn-lt"/>
                <a:ea typeface="+mn-ea"/>
                <a:cs typeface="+mn-cs"/>
              </a:rPr>
              <a:t>Resilience: working through challenges; instead of giving up, we debug and stick through the problem until we fix it</a:t>
            </a:r>
          </a:p>
          <a:p>
            <a:r>
              <a:rPr lang="en-GB" sz="1200" b="0" i="0" kern="1200" dirty="0">
                <a:solidFill>
                  <a:schemeClr val="tx1"/>
                </a:solidFill>
                <a:effectLst/>
                <a:latin typeface="+mn-lt"/>
                <a:ea typeface="+mn-ea"/>
                <a:cs typeface="+mn-cs"/>
              </a:rPr>
              <a:t>Collaboration: if the problem really is too hard, it’s important to ask, and with more practice, you learn when it’s time to ask someone else, and end up collaborating with other people who can teach you</a:t>
            </a:r>
          </a:p>
        </p:txBody>
      </p:sp>
      <p:sp>
        <p:nvSpPr>
          <p:cNvPr id="4" name="Slide Number Placeholder 3"/>
          <p:cNvSpPr>
            <a:spLocks noGrp="1"/>
          </p:cNvSpPr>
          <p:nvPr>
            <p:ph type="sldNum" sz="quarter" idx="5"/>
          </p:nvPr>
        </p:nvSpPr>
        <p:spPr/>
        <p:txBody>
          <a:bodyPr/>
          <a:lstStyle/>
          <a:p>
            <a:fld id="{3D606872-F84B-5D4B-A17D-E0B906222C44}" type="slidenum">
              <a:rPr lang="en-US" smtClean="0"/>
              <a:t>5</a:t>
            </a:fld>
            <a:endParaRPr lang="en-US"/>
          </a:p>
        </p:txBody>
      </p:sp>
    </p:spTree>
    <p:extLst>
      <p:ext uri="{BB962C8B-B14F-4D97-AF65-F5344CB8AC3E}">
        <p14:creationId xmlns:p14="http://schemas.microsoft.com/office/powerpoint/2010/main" val="3003586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examples include:</a:t>
            </a:r>
          </a:p>
          <a:p>
            <a:pPr marL="171450" indent="-171450">
              <a:buFontTx/>
              <a:buChar char="-"/>
            </a:pPr>
            <a:r>
              <a:rPr lang="en-US" dirty="0"/>
              <a:t>Variable (a box that holds a specific value)</a:t>
            </a:r>
          </a:p>
          <a:p>
            <a:pPr marL="171450" indent="-171450">
              <a:buFontTx/>
              <a:buChar char="-"/>
            </a:pPr>
            <a:r>
              <a:rPr lang="en-US" dirty="0"/>
              <a:t>Conditions (something that says if </a:t>
            </a:r>
          </a:p>
        </p:txBody>
      </p:sp>
      <p:sp>
        <p:nvSpPr>
          <p:cNvPr id="4" name="Slide Number Placeholder 3"/>
          <p:cNvSpPr>
            <a:spLocks noGrp="1"/>
          </p:cNvSpPr>
          <p:nvPr>
            <p:ph type="sldNum" sz="quarter" idx="5"/>
          </p:nvPr>
        </p:nvSpPr>
        <p:spPr/>
        <p:txBody>
          <a:bodyPr/>
          <a:lstStyle/>
          <a:p>
            <a:fld id="{3D606872-F84B-5D4B-A17D-E0B906222C44}" type="slidenum">
              <a:rPr lang="en-US" smtClean="0"/>
              <a:t>8</a:t>
            </a:fld>
            <a:endParaRPr lang="en-US"/>
          </a:p>
        </p:txBody>
      </p:sp>
    </p:spTree>
    <p:extLst>
      <p:ext uri="{BB962C8B-B14F-4D97-AF65-F5344CB8AC3E}">
        <p14:creationId xmlns:p14="http://schemas.microsoft.com/office/powerpoint/2010/main" val="843484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06872-F84B-5D4B-A17D-E0B906222C44}" type="slidenum">
              <a:rPr lang="en-US" smtClean="0"/>
              <a:t>9</a:t>
            </a:fld>
            <a:endParaRPr lang="en-US"/>
          </a:p>
        </p:txBody>
      </p:sp>
    </p:spTree>
    <p:extLst>
      <p:ext uri="{BB962C8B-B14F-4D97-AF65-F5344CB8AC3E}">
        <p14:creationId xmlns:p14="http://schemas.microsoft.com/office/powerpoint/2010/main" val="2945566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Asks a question about the state of the variable</a:t>
            </a:r>
          </a:p>
        </p:txBody>
      </p:sp>
      <p:sp>
        <p:nvSpPr>
          <p:cNvPr id="4" name="Slide Number Placeholder 3"/>
          <p:cNvSpPr>
            <a:spLocks noGrp="1"/>
          </p:cNvSpPr>
          <p:nvPr>
            <p:ph type="sldNum" sz="quarter" idx="5"/>
          </p:nvPr>
        </p:nvSpPr>
        <p:spPr/>
        <p:txBody>
          <a:bodyPr/>
          <a:lstStyle/>
          <a:p>
            <a:fld id="{3D606872-F84B-5D4B-A17D-E0B906222C44}" type="slidenum">
              <a:rPr lang="en-US" smtClean="0"/>
              <a:t>10</a:t>
            </a:fld>
            <a:endParaRPr lang="en-US"/>
          </a:p>
        </p:txBody>
      </p:sp>
    </p:spTree>
    <p:extLst>
      <p:ext uri="{BB962C8B-B14F-4D97-AF65-F5344CB8AC3E}">
        <p14:creationId xmlns:p14="http://schemas.microsoft.com/office/powerpoint/2010/main" val="122986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06872-F84B-5D4B-A17D-E0B906222C44}" type="slidenum">
              <a:rPr lang="en-US" smtClean="0"/>
              <a:t>11</a:t>
            </a:fld>
            <a:endParaRPr lang="en-US"/>
          </a:p>
        </p:txBody>
      </p:sp>
    </p:spTree>
    <p:extLst>
      <p:ext uri="{BB962C8B-B14F-4D97-AF65-F5344CB8AC3E}">
        <p14:creationId xmlns:p14="http://schemas.microsoft.com/office/powerpoint/2010/main" val="549989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is maybe 80% searching how to do things and 20% actually memorized code</a:t>
            </a:r>
          </a:p>
          <a:p>
            <a:r>
              <a:rPr lang="en-US" dirty="0"/>
              <a:t>No need to actually memorize how to write a whole program – it’s impossible</a:t>
            </a:r>
          </a:p>
        </p:txBody>
      </p:sp>
      <p:sp>
        <p:nvSpPr>
          <p:cNvPr id="4" name="Slide Number Placeholder 3"/>
          <p:cNvSpPr>
            <a:spLocks noGrp="1"/>
          </p:cNvSpPr>
          <p:nvPr>
            <p:ph type="sldNum" sz="quarter" idx="5"/>
          </p:nvPr>
        </p:nvSpPr>
        <p:spPr/>
        <p:txBody>
          <a:bodyPr/>
          <a:lstStyle/>
          <a:p>
            <a:fld id="{3D606872-F84B-5D4B-A17D-E0B906222C44}" type="slidenum">
              <a:rPr lang="en-US" smtClean="0"/>
              <a:t>12</a:t>
            </a:fld>
            <a:endParaRPr lang="en-US"/>
          </a:p>
        </p:txBody>
      </p:sp>
    </p:spTree>
    <p:extLst>
      <p:ext uri="{BB962C8B-B14F-4D97-AF65-F5344CB8AC3E}">
        <p14:creationId xmlns:p14="http://schemas.microsoft.com/office/powerpoint/2010/main" val="3286370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Researching your current issue on </a:t>
            </a:r>
            <a:r>
              <a:rPr lang="en-US" dirty="0" err="1"/>
              <a:t>StackOverflow</a:t>
            </a:r>
            <a:r>
              <a:rPr lang="en-US" dirty="0"/>
              <a:t> but there’s only one question posted in 2003 and there’s no answer</a:t>
            </a:r>
          </a:p>
        </p:txBody>
      </p:sp>
      <p:sp>
        <p:nvSpPr>
          <p:cNvPr id="4" name="Slide Number Placeholder 3"/>
          <p:cNvSpPr>
            <a:spLocks noGrp="1"/>
          </p:cNvSpPr>
          <p:nvPr>
            <p:ph type="sldNum" sz="quarter" idx="5"/>
          </p:nvPr>
        </p:nvSpPr>
        <p:spPr/>
        <p:txBody>
          <a:bodyPr/>
          <a:lstStyle/>
          <a:p>
            <a:fld id="{3D606872-F84B-5D4B-A17D-E0B906222C44}" type="slidenum">
              <a:rPr lang="en-US" smtClean="0"/>
              <a:t>13</a:t>
            </a:fld>
            <a:endParaRPr lang="en-US"/>
          </a:p>
        </p:txBody>
      </p:sp>
    </p:spTree>
    <p:extLst>
      <p:ext uri="{BB962C8B-B14F-4D97-AF65-F5344CB8AC3E}">
        <p14:creationId xmlns:p14="http://schemas.microsoft.com/office/powerpoint/2010/main" val="2417224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06872-F84B-5D4B-A17D-E0B906222C44}" type="slidenum">
              <a:rPr lang="en-US" smtClean="0"/>
              <a:t>14</a:t>
            </a:fld>
            <a:endParaRPr lang="en-US"/>
          </a:p>
        </p:txBody>
      </p:sp>
    </p:spTree>
    <p:extLst>
      <p:ext uri="{BB962C8B-B14F-4D97-AF65-F5344CB8AC3E}">
        <p14:creationId xmlns:p14="http://schemas.microsoft.com/office/powerpoint/2010/main" val="1020651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FC1128-0F9B-BF4C-AE25-8A5A6BDC294A}" type="datetime1">
              <a:rPr lang="en-GB" smtClean="0"/>
              <a:t>22/01/2019</a:t>
            </a:fld>
            <a:endParaRPr lang="en-US"/>
          </a:p>
        </p:txBody>
      </p:sp>
      <p:sp>
        <p:nvSpPr>
          <p:cNvPr id="5" name="Footer Placeholder 4"/>
          <p:cNvSpPr>
            <a:spLocks noGrp="1"/>
          </p:cNvSpPr>
          <p:nvPr>
            <p:ph type="ftr" sz="quarter" idx="11"/>
          </p:nvPr>
        </p:nvSpPr>
        <p:spPr/>
        <p:txBody>
          <a:bodyPr/>
          <a:lstStyle/>
          <a:p>
            <a:r>
              <a:rPr lang="en-GB"/>
              <a:t>Teaching Your Kids Programming with Scratch</a:t>
            </a:r>
            <a:endParaRPr lang="en-US"/>
          </a:p>
        </p:txBody>
      </p:sp>
      <p:sp>
        <p:nvSpPr>
          <p:cNvPr id="6" name="Slide Number Placeholder 5"/>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3873797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ED6436-8267-7D4D-BA30-D8B906790A82}" type="datetime1">
              <a:rPr lang="en-GB" smtClean="0"/>
              <a:t>22/01/2019</a:t>
            </a:fld>
            <a:endParaRPr lang="en-US"/>
          </a:p>
        </p:txBody>
      </p:sp>
      <p:sp>
        <p:nvSpPr>
          <p:cNvPr id="5" name="Footer Placeholder 4"/>
          <p:cNvSpPr>
            <a:spLocks noGrp="1"/>
          </p:cNvSpPr>
          <p:nvPr>
            <p:ph type="ftr" sz="quarter" idx="11"/>
          </p:nvPr>
        </p:nvSpPr>
        <p:spPr/>
        <p:txBody>
          <a:bodyPr/>
          <a:lstStyle/>
          <a:p>
            <a:r>
              <a:rPr lang="en-GB"/>
              <a:t>Teaching Your Kids Programming with Scratch</a:t>
            </a:r>
            <a:endParaRPr lang="en-US"/>
          </a:p>
        </p:txBody>
      </p:sp>
      <p:sp>
        <p:nvSpPr>
          <p:cNvPr id="6" name="Slide Number Placeholder 5"/>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4213992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336E3A-6A7D-6343-BE74-C2660A913D5A}" type="datetime1">
              <a:rPr lang="en-GB" smtClean="0"/>
              <a:t>22/01/2019</a:t>
            </a:fld>
            <a:endParaRPr lang="en-US"/>
          </a:p>
        </p:txBody>
      </p:sp>
      <p:sp>
        <p:nvSpPr>
          <p:cNvPr id="5" name="Footer Placeholder 4"/>
          <p:cNvSpPr>
            <a:spLocks noGrp="1"/>
          </p:cNvSpPr>
          <p:nvPr>
            <p:ph type="ftr" sz="quarter" idx="11"/>
          </p:nvPr>
        </p:nvSpPr>
        <p:spPr/>
        <p:txBody>
          <a:bodyPr/>
          <a:lstStyle/>
          <a:p>
            <a:r>
              <a:rPr lang="en-GB"/>
              <a:t>Teaching Your Kids Programming with Scratch</a:t>
            </a:r>
            <a:endParaRPr lang="en-US"/>
          </a:p>
        </p:txBody>
      </p:sp>
      <p:sp>
        <p:nvSpPr>
          <p:cNvPr id="6" name="Slide Number Placeholder 5"/>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3606675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8F6A69-2082-FC4A-ADAA-778FA30B2F35}" type="datetime1">
              <a:rPr lang="en-GB" smtClean="0"/>
              <a:t>22/01/2019</a:t>
            </a:fld>
            <a:endParaRPr lang="en-US"/>
          </a:p>
        </p:txBody>
      </p:sp>
      <p:sp>
        <p:nvSpPr>
          <p:cNvPr id="5" name="Footer Placeholder 4"/>
          <p:cNvSpPr>
            <a:spLocks noGrp="1"/>
          </p:cNvSpPr>
          <p:nvPr>
            <p:ph type="ftr" sz="quarter" idx="11"/>
          </p:nvPr>
        </p:nvSpPr>
        <p:spPr/>
        <p:txBody>
          <a:bodyPr/>
          <a:lstStyle/>
          <a:p>
            <a:r>
              <a:rPr lang="en-GB"/>
              <a:t>Teaching Your Kids Programming with Scratch</a:t>
            </a:r>
            <a:endParaRPr lang="en-US"/>
          </a:p>
        </p:txBody>
      </p:sp>
      <p:sp>
        <p:nvSpPr>
          <p:cNvPr id="6" name="Slide Number Placeholder 5"/>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160764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BDC4B4-4A13-D148-91CC-19E7C5633530}" type="datetime1">
              <a:rPr lang="en-GB" smtClean="0"/>
              <a:t>22/01/2019</a:t>
            </a:fld>
            <a:endParaRPr lang="en-US"/>
          </a:p>
        </p:txBody>
      </p:sp>
      <p:sp>
        <p:nvSpPr>
          <p:cNvPr id="5" name="Footer Placeholder 4"/>
          <p:cNvSpPr>
            <a:spLocks noGrp="1"/>
          </p:cNvSpPr>
          <p:nvPr>
            <p:ph type="ftr" sz="quarter" idx="11"/>
          </p:nvPr>
        </p:nvSpPr>
        <p:spPr/>
        <p:txBody>
          <a:bodyPr/>
          <a:lstStyle/>
          <a:p>
            <a:r>
              <a:rPr lang="en-GB"/>
              <a:t>Teaching Your Kids Programming with Scratch</a:t>
            </a:r>
            <a:endParaRPr lang="en-US"/>
          </a:p>
        </p:txBody>
      </p:sp>
      <p:sp>
        <p:nvSpPr>
          <p:cNvPr id="6" name="Slide Number Placeholder 5"/>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1230719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579D2F-8212-3E4F-810F-8DEFCB733AD6}" type="datetime1">
              <a:rPr lang="en-GB" smtClean="0"/>
              <a:t>22/01/2019</a:t>
            </a:fld>
            <a:endParaRPr lang="en-US"/>
          </a:p>
        </p:txBody>
      </p:sp>
      <p:sp>
        <p:nvSpPr>
          <p:cNvPr id="6" name="Footer Placeholder 5"/>
          <p:cNvSpPr>
            <a:spLocks noGrp="1"/>
          </p:cNvSpPr>
          <p:nvPr>
            <p:ph type="ftr" sz="quarter" idx="11"/>
          </p:nvPr>
        </p:nvSpPr>
        <p:spPr/>
        <p:txBody>
          <a:bodyPr/>
          <a:lstStyle/>
          <a:p>
            <a:r>
              <a:rPr lang="en-GB"/>
              <a:t>Teaching Your Kids Programming with Scratch</a:t>
            </a:r>
            <a:endParaRPr lang="en-US"/>
          </a:p>
        </p:txBody>
      </p:sp>
      <p:sp>
        <p:nvSpPr>
          <p:cNvPr id="7" name="Slide Number Placeholder 6"/>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2898899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832539-FF5A-7949-AED7-5481BF252E9B}" type="datetime1">
              <a:rPr lang="en-GB" smtClean="0"/>
              <a:t>22/01/2019</a:t>
            </a:fld>
            <a:endParaRPr lang="en-US"/>
          </a:p>
        </p:txBody>
      </p:sp>
      <p:sp>
        <p:nvSpPr>
          <p:cNvPr id="8" name="Footer Placeholder 7"/>
          <p:cNvSpPr>
            <a:spLocks noGrp="1"/>
          </p:cNvSpPr>
          <p:nvPr>
            <p:ph type="ftr" sz="quarter" idx="11"/>
          </p:nvPr>
        </p:nvSpPr>
        <p:spPr/>
        <p:txBody>
          <a:bodyPr/>
          <a:lstStyle/>
          <a:p>
            <a:r>
              <a:rPr lang="en-GB"/>
              <a:t>Teaching Your Kids Programming with Scratch</a:t>
            </a:r>
            <a:endParaRPr lang="en-US"/>
          </a:p>
        </p:txBody>
      </p:sp>
      <p:sp>
        <p:nvSpPr>
          <p:cNvPr id="9" name="Slide Number Placeholder 8"/>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2634586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1A44DA-DE7F-B84A-A829-E68B2BB8B984}" type="datetime1">
              <a:rPr lang="en-GB" smtClean="0"/>
              <a:t>22/01/2019</a:t>
            </a:fld>
            <a:endParaRPr lang="en-US"/>
          </a:p>
        </p:txBody>
      </p:sp>
      <p:sp>
        <p:nvSpPr>
          <p:cNvPr id="4" name="Footer Placeholder 3"/>
          <p:cNvSpPr>
            <a:spLocks noGrp="1"/>
          </p:cNvSpPr>
          <p:nvPr>
            <p:ph type="ftr" sz="quarter" idx="11"/>
          </p:nvPr>
        </p:nvSpPr>
        <p:spPr/>
        <p:txBody>
          <a:bodyPr/>
          <a:lstStyle/>
          <a:p>
            <a:r>
              <a:rPr lang="en-GB"/>
              <a:t>Teaching Your Kids Programming with Scratch</a:t>
            </a:r>
            <a:endParaRPr lang="en-US"/>
          </a:p>
        </p:txBody>
      </p:sp>
      <p:sp>
        <p:nvSpPr>
          <p:cNvPr id="5" name="Slide Number Placeholder 4"/>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49177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786B8C-C62F-A749-8A20-A7FF102E9B57}" type="datetime1">
              <a:rPr lang="en-GB" smtClean="0"/>
              <a:t>22/01/2019</a:t>
            </a:fld>
            <a:endParaRPr lang="en-US"/>
          </a:p>
        </p:txBody>
      </p:sp>
      <p:sp>
        <p:nvSpPr>
          <p:cNvPr id="3" name="Footer Placeholder 2"/>
          <p:cNvSpPr>
            <a:spLocks noGrp="1"/>
          </p:cNvSpPr>
          <p:nvPr>
            <p:ph type="ftr" sz="quarter" idx="11"/>
          </p:nvPr>
        </p:nvSpPr>
        <p:spPr/>
        <p:txBody>
          <a:bodyPr/>
          <a:lstStyle/>
          <a:p>
            <a:r>
              <a:rPr lang="en-GB"/>
              <a:t>Teaching Your Kids Programming with Scratch</a:t>
            </a:r>
            <a:endParaRPr lang="en-US"/>
          </a:p>
        </p:txBody>
      </p:sp>
      <p:sp>
        <p:nvSpPr>
          <p:cNvPr id="4" name="Slide Number Placeholder 3"/>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3964661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97951D-3493-2340-905A-30322E86F2FD}" type="datetime1">
              <a:rPr lang="en-GB" smtClean="0"/>
              <a:t>22/01/2019</a:t>
            </a:fld>
            <a:endParaRPr lang="en-US"/>
          </a:p>
        </p:txBody>
      </p:sp>
      <p:sp>
        <p:nvSpPr>
          <p:cNvPr id="6" name="Footer Placeholder 5"/>
          <p:cNvSpPr>
            <a:spLocks noGrp="1"/>
          </p:cNvSpPr>
          <p:nvPr>
            <p:ph type="ftr" sz="quarter" idx="11"/>
          </p:nvPr>
        </p:nvSpPr>
        <p:spPr/>
        <p:txBody>
          <a:bodyPr/>
          <a:lstStyle/>
          <a:p>
            <a:r>
              <a:rPr lang="en-GB"/>
              <a:t>Teaching Your Kids Programming with Scratch</a:t>
            </a:r>
            <a:endParaRPr lang="en-US"/>
          </a:p>
        </p:txBody>
      </p:sp>
      <p:sp>
        <p:nvSpPr>
          <p:cNvPr id="7" name="Slide Number Placeholder 6"/>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3209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2A625C-E31A-D248-8094-635332F3B363}" type="datetime1">
              <a:rPr lang="en-GB" smtClean="0"/>
              <a:t>22/01/2019</a:t>
            </a:fld>
            <a:endParaRPr lang="en-US"/>
          </a:p>
        </p:txBody>
      </p:sp>
      <p:sp>
        <p:nvSpPr>
          <p:cNvPr id="6" name="Footer Placeholder 5"/>
          <p:cNvSpPr>
            <a:spLocks noGrp="1"/>
          </p:cNvSpPr>
          <p:nvPr>
            <p:ph type="ftr" sz="quarter" idx="11"/>
          </p:nvPr>
        </p:nvSpPr>
        <p:spPr/>
        <p:txBody>
          <a:bodyPr/>
          <a:lstStyle/>
          <a:p>
            <a:r>
              <a:rPr lang="en-GB"/>
              <a:t>Teaching Your Kids Programming with Scratch</a:t>
            </a:r>
            <a:endParaRPr lang="en-US"/>
          </a:p>
        </p:txBody>
      </p:sp>
      <p:sp>
        <p:nvSpPr>
          <p:cNvPr id="7" name="Slide Number Placeholder 6"/>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564658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5DB73-508B-6F43-8215-EA47C931E86B}" type="datetime1">
              <a:rPr lang="en-GB" smtClean="0"/>
              <a:t>22/01/2019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Teaching Your Kids Programming with Scratch</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24031-3B2A-4E4A-906F-1E674A164800}" type="slidenum">
              <a:rPr lang="en-US" smtClean="0"/>
              <a:t>‹#›</a:t>
            </a:fld>
            <a:endParaRPr lang="en-US"/>
          </a:p>
        </p:txBody>
      </p:sp>
    </p:spTree>
    <p:extLst>
      <p:ext uri="{BB962C8B-B14F-4D97-AF65-F5344CB8AC3E}">
        <p14:creationId xmlns:p14="http://schemas.microsoft.com/office/powerpoint/2010/main" val="275530582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6.png"/><Relationship Id="rId10" Type="http://schemas.openxmlformats.org/officeDocument/2006/relationships/image" Target="../media/image19.png"/><Relationship Id="rId4" Type="http://schemas.openxmlformats.org/officeDocument/2006/relationships/image" Target="../media/image15.png"/><Relationship Id="rId9"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8" Type="http://schemas.openxmlformats.org/officeDocument/2006/relationships/image" Target="../media/image35.tiff"/><Relationship Id="rId3" Type="http://schemas.openxmlformats.org/officeDocument/2006/relationships/image" Target="../media/image30.tiff"/><Relationship Id="rId7" Type="http://schemas.openxmlformats.org/officeDocument/2006/relationships/image" Target="../media/image34.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tiff"/><Relationship Id="rId5" Type="http://schemas.openxmlformats.org/officeDocument/2006/relationships/image" Target="../media/image32.tiff"/><Relationship Id="rId4" Type="http://schemas.openxmlformats.org/officeDocument/2006/relationships/image" Target="../media/image31.tiff"/></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3.wdp"/><Relationship Id="rId7" Type="http://schemas.microsoft.com/office/2007/relationships/hdphoto" Target="../media/hdphoto5.wdp"/><Relationship Id="rId12" Type="http://schemas.openxmlformats.org/officeDocument/2006/relationships/image" Target="../media/image40.tiff"/><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8.png"/><Relationship Id="rId11" Type="http://schemas.microsoft.com/office/2007/relationships/hdphoto" Target="../media/hdphoto7.wdp"/><Relationship Id="rId5" Type="http://schemas.microsoft.com/office/2007/relationships/hdphoto" Target="../media/hdphoto4.wdp"/><Relationship Id="rId10" Type="http://schemas.openxmlformats.org/officeDocument/2006/relationships/image" Target="../media/image18.png"/><Relationship Id="rId4" Type="http://schemas.openxmlformats.org/officeDocument/2006/relationships/image" Target="../media/image37.png"/><Relationship Id="rId9" Type="http://schemas.microsoft.com/office/2007/relationships/hdphoto" Target="../media/hdphoto6.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0AA8D9F-6563-E644-88FA-A1DA3C1782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1809" y="3230801"/>
            <a:ext cx="5824374" cy="2139566"/>
          </a:xfrm>
          <a:prstGeom prst="rect">
            <a:avLst/>
          </a:prstGeom>
        </p:spPr>
      </p:pic>
      <p:sp>
        <p:nvSpPr>
          <p:cNvPr id="2" name="Title 1">
            <a:extLst>
              <a:ext uri="{FF2B5EF4-FFF2-40B4-BE49-F238E27FC236}">
                <a16:creationId xmlns:a16="http://schemas.microsoft.com/office/drawing/2014/main" id="{E27968C2-C088-5B4B-AE19-AA8CFCD2BDC4}"/>
              </a:ext>
            </a:extLst>
          </p:cNvPr>
          <p:cNvSpPr>
            <a:spLocks noGrp="1"/>
          </p:cNvSpPr>
          <p:nvPr>
            <p:ph type="ctrTitle"/>
          </p:nvPr>
        </p:nvSpPr>
        <p:spPr>
          <a:xfrm>
            <a:off x="3926542" y="1576848"/>
            <a:ext cx="7532593" cy="2057400"/>
          </a:xfrm>
        </p:spPr>
        <p:txBody>
          <a:bodyPr anchor="ctr">
            <a:normAutofit/>
          </a:bodyPr>
          <a:lstStyle/>
          <a:p>
            <a:r>
              <a:rPr lang="en-US" dirty="0"/>
              <a:t>Teaching Your Kids Programming with</a:t>
            </a:r>
          </a:p>
        </p:txBody>
      </p:sp>
      <p:sp>
        <p:nvSpPr>
          <p:cNvPr id="3" name="Subtitle 2">
            <a:extLst>
              <a:ext uri="{FF2B5EF4-FFF2-40B4-BE49-F238E27FC236}">
                <a16:creationId xmlns:a16="http://schemas.microsoft.com/office/drawing/2014/main" id="{80391885-DCCB-0B47-B08D-EE408AC60F34}"/>
              </a:ext>
            </a:extLst>
          </p:cNvPr>
          <p:cNvSpPr>
            <a:spLocks noGrp="1"/>
          </p:cNvSpPr>
          <p:nvPr>
            <p:ph type="subTitle" idx="1"/>
          </p:nvPr>
        </p:nvSpPr>
        <p:spPr>
          <a:xfrm>
            <a:off x="732865" y="3050638"/>
            <a:ext cx="4164106" cy="756724"/>
          </a:xfrm>
        </p:spPr>
        <p:txBody>
          <a:bodyPr anchor="ctr">
            <a:normAutofit/>
          </a:bodyPr>
          <a:lstStyle/>
          <a:p>
            <a:r>
              <a:rPr lang="en-US" dirty="0"/>
              <a:t>Lesson 1</a:t>
            </a:r>
          </a:p>
        </p:txBody>
      </p:sp>
      <p:cxnSp>
        <p:nvCxnSpPr>
          <p:cNvPr id="7" name="Straight Connector 6">
            <a:extLst>
              <a:ext uri="{FF2B5EF4-FFF2-40B4-BE49-F238E27FC236}">
                <a16:creationId xmlns:a16="http://schemas.microsoft.com/office/drawing/2014/main" id="{3BCFD248-38B4-0A4E-94CF-4456977D3FBB}"/>
              </a:ext>
            </a:extLst>
          </p:cNvPr>
          <p:cNvCxnSpPr>
            <a:cxnSpLocks/>
          </p:cNvCxnSpPr>
          <p:nvPr/>
        </p:nvCxnSpPr>
        <p:spPr>
          <a:xfrm>
            <a:off x="3926542" y="1583211"/>
            <a:ext cx="0" cy="374500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8515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097B89-CC01-8445-857A-93882EF7B2EC}"/>
              </a:ext>
            </a:extLst>
          </p:cNvPr>
          <p:cNvSpPr/>
          <p:nvPr/>
        </p:nvSpPr>
        <p:spPr>
          <a:xfrm>
            <a:off x="838200" y="2194560"/>
            <a:ext cx="4876800" cy="1633728"/>
          </a:xfrm>
          <a:prstGeom prst="rect">
            <a:avLst/>
          </a:prstGeom>
          <a:solidFill>
            <a:srgbClr val="2728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32A6D7-F092-B74E-A8DE-F1A7F761BA2A}"/>
              </a:ext>
            </a:extLst>
          </p:cNvPr>
          <p:cNvSpPr>
            <a:spLocks noGrp="1"/>
          </p:cNvSpPr>
          <p:nvPr>
            <p:ph type="title"/>
          </p:nvPr>
        </p:nvSpPr>
        <p:spPr/>
        <p:txBody>
          <a:bodyPr>
            <a:normAutofit/>
          </a:bodyPr>
          <a:lstStyle/>
          <a:p>
            <a:r>
              <a:rPr lang="en-US" dirty="0"/>
              <a:t>Conditional statements say if something is true or false</a:t>
            </a:r>
          </a:p>
        </p:txBody>
      </p:sp>
      <p:sp>
        <p:nvSpPr>
          <p:cNvPr id="3" name="Content Placeholder 2">
            <a:extLst>
              <a:ext uri="{FF2B5EF4-FFF2-40B4-BE49-F238E27FC236}">
                <a16:creationId xmlns:a16="http://schemas.microsoft.com/office/drawing/2014/main" id="{B5D43A26-CAFC-2F44-9E00-6472C99EDF77}"/>
              </a:ext>
            </a:extLst>
          </p:cNvPr>
          <p:cNvSpPr>
            <a:spLocks noGrp="1"/>
          </p:cNvSpPr>
          <p:nvPr>
            <p:ph idx="1"/>
          </p:nvPr>
        </p:nvSpPr>
        <p:spPr/>
        <p:txBody>
          <a:bodyPr numCol="2">
            <a:normAutofit lnSpcReduction="10000"/>
          </a:bodyPr>
          <a:lstStyle/>
          <a:p>
            <a:pPr marL="0" indent="0">
              <a:buNone/>
            </a:pPr>
            <a:r>
              <a:rPr lang="en-US" dirty="0"/>
              <a:t>JavaScript (#1)</a:t>
            </a:r>
          </a:p>
          <a:p>
            <a:pPr marL="0" indent="0">
              <a:lnSpc>
                <a:spcPct val="100000"/>
              </a:lnSpc>
              <a:spcBef>
                <a:spcPts val="0"/>
              </a:spcBef>
              <a:buNone/>
            </a:pP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var</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1</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if</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&gt;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console</a:t>
            </a:r>
            <a:r>
              <a:rPr lang="en-GB"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err="1">
                <a:solidFill>
                  <a:srgbClr val="66D9EF"/>
                </a:solidFill>
                <a:latin typeface="Menlo" panose="020B0609030804020204" pitchFamily="49" charset="0"/>
                <a:ea typeface="Menlo" panose="020B0609030804020204" pitchFamily="49" charset="0"/>
                <a:cs typeface="Menlo" panose="020B0609030804020204" pitchFamily="49" charset="0"/>
              </a:rPr>
              <a:t>log</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positive"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else if </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console</a:t>
            </a:r>
            <a:r>
              <a:rPr lang="en-GB"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err="1">
                <a:solidFill>
                  <a:srgbClr val="66D9EF"/>
                </a:solidFill>
                <a:latin typeface="Menlo" panose="020B0609030804020204" pitchFamily="49" charset="0"/>
                <a:ea typeface="Menlo" panose="020B0609030804020204" pitchFamily="49" charset="0"/>
                <a:cs typeface="Menlo" panose="020B0609030804020204" pitchFamily="49" charset="0"/>
              </a:rPr>
              <a:t>log</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else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console</a:t>
            </a:r>
            <a:r>
              <a:rPr lang="en-GB"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err="1">
                <a:solidFill>
                  <a:srgbClr val="66D9EF"/>
                </a:solidFill>
                <a:latin typeface="Menlo" panose="020B0609030804020204" pitchFamily="49" charset="0"/>
                <a:ea typeface="Menlo" panose="020B0609030804020204" pitchFamily="49" charset="0"/>
                <a:cs typeface="Menlo" panose="020B0609030804020204" pitchFamily="49" charset="0"/>
              </a:rPr>
              <a:t>log</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negative"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endParaRPr lang="en-GB" sz="1100"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US" dirty="0">
                <a:solidFill>
                  <a:schemeClr val="bg1"/>
                </a:solidFill>
              </a:rPr>
              <a:t>Python (#2)</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x = 1</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if x &gt; 2:</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print("x is greater than 2")</a:t>
            </a:r>
          </a:p>
          <a:p>
            <a:pPr marL="0" indent="0">
              <a:lnSpc>
                <a:spcPct val="100000"/>
              </a:lnSpc>
              <a:spcBef>
                <a:spcPts val="0"/>
              </a:spcBef>
              <a:buNone/>
            </a:pPr>
            <a:r>
              <a:rPr lang="en-GB" sz="1400" dirty="0" err="1">
                <a:solidFill>
                  <a:schemeClr val="bg1"/>
                </a:solidFill>
                <a:latin typeface="Menlo" panose="020B0609030804020204" pitchFamily="49" charset="0"/>
                <a:ea typeface="Menlo" panose="020B0609030804020204" pitchFamily="49" charset="0"/>
                <a:cs typeface="Menlo" panose="020B0609030804020204" pitchFamily="49" charset="0"/>
              </a:rPr>
              <a:t>elif</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x &lt;= 2 and x &gt;= 0:</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print("x is 1 or 0")</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else:</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print("x is negative")</a:t>
            </a:r>
          </a:p>
          <a:p>
            <a:pPr marL="0" indent="0">
              <a:lnSpc>
                <a:spcPct val="100000"/>
              </a:lnSpc>
              <a:spcBef>
                <a:spcPts val="0"/>
              </a:spcBef>
              <a:buNone/>
            </a:pPr>
            <a:endParaRPr lang="en-GB" sz="1400"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GB" dirty="0">
                <a:solidFill>
                  <a:schemeClr val="bg1"/>
                </a:solidFill>
              </a:rPr>
              <a:t>Java (#3)</a:t>
            </a:r>
          </a:p>
          <a:p>
            <a:pPr marL="0" indent="0">
              <a:lnSpc>
                <a:spcPct val="100000"/>
              </a:lnSpc>
              <a:spcBef>
                <a:spcPts val="0"/>
              </a:spcBef>
              <a:buNone/>
            </a:pPr>
            <a:r>
              <a:rPr lang="en-GB" sz="1400" i="1" dirty="0" err="1">
                <a:solidFill>
                  <a:schemeClr val="bg1"/>
                </a:solidFill>
                <a:effectLst/>
                <a:latin typeface="Menlo" panose="020B0609030804020204" pitchFamily="49" charset="0"/>
                <a:ea typeface="Menlo" panose="020B0609030804020204" pitchFamily="49" charset="0"/>
                <a:cs typeface="Menlo" panose="020B0609030804020204" pitchFamily="49" charset="0"/>
              </a:rPr>
              <a:t>int</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x </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1;</a:t>
            </a:r>
            <a:endPar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if</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(x </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&gt;</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2) {</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chemeClr val="bg1"/>
                </a:solidFill>
                <a:effectLst/>
                <a:latin typeface="Menlo" panose="020B0609030804020204" pitchFamily="49" charset="0"/>
                <a:ea typeface="Menlo" panose="020B0609030804020204" pitchFamily="49" charset="0"/>
                <a:cs typeface="Menlo" panose="020B0609030804020204" pitchFamily="49" charset="0"/>
              </a:rPr>
              <a:t>System</a:t>
            </a:r>
            <a:r>
              <a:rPr lang="en-GB" sz="1400" dirty="0" err="1">
                <a:solidFill>
                  <a:schemeClr val="bg1"/>
                </a:solidFill>
                <a:effectLst/>
                <a:latin typeface="Menlo" panose="020B0609030804020204" pitchFamily="49" charset="0"/>
                <a:ea typeface="Menlo" panose="020B0609030804020204" pitchFamily="49" charset="0"/>
                <a:cs typeface="Menlo" panose="020B0609030804020204" pitchFamily="49" charset="0"/>
              </a:rPr>
              <a:t>.out.print</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"x is greater than 2");</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else if</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(x </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&lt;=</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2</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&amp;&amp;</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x &gt;= </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0) {</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chemeClr val="bg1"/>
                </a:solidFill>
                <a:effectLst/>
                <a:latin typeface="Menlo" panose="020B0609030804020204" pitchFamily="49" charset="0"/>
                <a:ea typeface="Menlo" panose="020B0609030804020204" pitchFamily="49" charset="0"/>
                <a:cs typeface="Menlo" panose="020B0609030804020204" pitchFamily="49" charset="0"/>
              </a:rPr>
              <a:t>System</a:t>
            </a:r>
            <a:r>
              <a:rPr lang="en-GB" sz="1400" dirty="0" err="1">
                <a:solidFill>
                  <a:schemeClr val="bg1"/>
                </a:solidFill>
                <a:effectLst/>
                <a:latin typeface="Menlo" panose="020B0609030804020204" pitchFamily="49" charset="0"/>
                <a:ea typeface="Menlo" panose="020B0609030804020204" pitchFamily="49" charset="0"/>
                <a:cs typeface="Menlo" panose="020B0609030804020204" pitchFamily="49" charset="0"/>
              </a:rPr>
              <a:t>.out.print</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"x is 1 or 0");</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else</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chemeClr val="bg1"/>
                </a:solidFill>
                <a:effectLst/>
                <a:latin typeface="Menlo" panose="020B0609030804020204" pitchFamily="49" charset="0"/>
                <a:ea typeface="Menlo" panose="020B0609030804020204" pitchFamily="49" charset="0"/>
                <a:cs typeface="Menlo" panose="020B0609030804020204" pitchFamily="49" charset="0"/>
              </a:rPr>
              <a:t>System</a:t>
            </a:r>
            <a:r>
              <a:rPr lang="en-GB" sz="1400" dirty="0" err="1">
                <a:solidFill>
                  <a:schemeClr val="bg1"/>
                </a:solidFill>
                <a:effectLst/>
                <a:latin typeface="Menlo" panose="020B0609030804020204" pitchFamily="49" charset="0"/>
                <a:ea typeface="Menlo" panose="020B0609030804020204" pitchFamily="49" charset="0"/>
                <a:cs typeface="Menlo" panose="020B0609030804020204" pitchFamily="49" charset="0"/>
              </a:rPr>
              <a:t>.out.print</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"x is negative");</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endParaRPr lang="en-US" sz="8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US" dirty="0">
                <a:solidFill>
                  <a:schemeClr val="bg1"/>
                </a:solidFill>
              </a:rPr>
              <a:t>Ruby (#4)</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x = 1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if x &gt; 2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puts "x is greater than 2" </a:t>
            </a:r>
          </a:p>
          <a:p>
            <a:pPr marL="0" indent="0">
              <a:lnSpc>
                <a:spcPct val="100000"/>
              </a:lnSpc>
              <a:spcBef>
                <a:spcPts val="0"/>
              </a:spcBef>
              <a:buNone/>
            </a:pPr>
            <a:r>
              <a:rPr lang="en-GB" sz="1400" dirty="0" err="1">
                <a:solidFill>
                  <a:schemeClr val="bg1"/>
                </a:solidFill>
                <a:latin typeface="Menlo" panose="020B0609030804020204" pitchFamily="49" charset="0"/>
                <a:ea typeface="Menlo" panose="020B0609030804020204" pitchFamily="49" charset="0"/>
                <a:cs typeface="Menlo" panose="020B0609030804020204" pitchFamily="49" charset="0"/>
              </a:rPr>
              <a:t>elsif</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x &lt;= 2 and x &gt;= 0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puts "x is 1 or 0"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else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puts "x is negative"</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end</a:t>
            </a:r>
          </a:p>
        </p:txBody>
      </p:sp>
      <p:sp>
        <p:nvSpPr>
          <p:cNvPr id="11" name="Left Arrow 10">
            <a:extLst>
              <a:ext uri="{FF2B5EF4-FFF2-40B4-BE49-F238E27FC236}">
                <a16:creationId xmlns:a16="http://schemas.microsoft.com/office/drawing/2014/main" id="{199785BB-8D97-0548-9091-70C33DA5B581}"/>
              </a:ext>
            </a:extLst>
          </p:cNvPr>
          <p:cNvSpPr/>
          <p:nvPr/>
        </p:nvSpPr>
        <p:spPr>
          <a:xfrm rot="3217897">
            <a:off x="1746799" y="3061778"/>
            <a:ext cx="1645331" cy="814977"/>
          </a:xfrm>
          <a:prstGeom prst="leftArrow">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ame 3">
            <a:extLst>
              <a:ext uri="{FF2B5EF4-FFF2-40B4-BE49-F238E27FC236}">
                <a16:creationId xmlns:a16="http://schemas.microsoft.com/office/drawing/2014/main" id="{0F3305A7-C830-1C4F-AED1-05138D82EC63}"/>
              </a:ext>
            </a:extLst>
          </p:cNvPr>
          <p:cNvSpPr/>
          <p:nvPr/>
        </p:nvSpPr>
        <p:spPr>
          <a:xfrm>
            <a:off x="1133856" y="2265525"/>
            <a:ext cx="950976" cy="464430"/>
          </a:xfrm>
          <a:prstGeom prst="fram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32210E3-47AA-6347-B428-D9DAB1CA6553}"/>
              </a:ext>
            </a:extLst>
          </p:cNvPr>
          <p:cNvSpPr txBox="1"/>
          <p:nvPr/>
        </p:nvSpPr>
        <p:spPr>
          <a:xfrm>
            <a:off x="3385402" y="4001294"/>
            <a:ext cx="5421197" cy="1200329"/>
          </a:xfrm>
          <a:prstGeom prst="rect">
            <a:avLst/>
          </a:prstGeom>
          <a:noFill/>
        </p:spPr>
        <p:txBody>
          <a:bodyPr wrap="square" rtlCol="0">
            <a:spAutoFit/>
          </a:bodyPr>
          <a:lstStyle/>
          <a:p>
            <a:r>
              <a:rPr lang="en-GB" dirty="0"/>
              <a:t>Conditional statement:</a:t>
            </a:r>
          </a:p>
          <a:p>
            <a:endParaRPr lang="en-GB" dirty="0"/>
          </a:p>
          <a:p>
            <a:r>
              <a:rPr lang="en-GB" dirty="0"/>
              <a:t>If a condition is met, the statement evaluates to </a:t>
            </a:r>
            <a:r>
              <a:rPr lang="en-GB" b="1" dirty="0"/>
              <a:t>true</a:t>
            </a:r>
            <a:r>
              <a:rPr lang="en-GB" dirty="0"/>
              <a:t>, otherwise, to </a:t>
            </a:r>
            <a:r>
              <a:rPr lang="en-GB" b="1" dirty="0"/>
              <a:t>false</a:t>
            </a:r>
            <a:endParaRPr lang="en-US" b="1" dirty="0"/>
          </a:p>
        </p:txBody>
      </p:sp>
      <p:sp>
        <p:nvSpPr>
          <p:cNvPr id="7" name="Slide Number Placeholder 6">
            <a:extLst>
              <a:ext uri="{FF2B5EF4-FFF2-40B4-BE49-F238E27FC236}">
                <a16:creationId xmlns:a16="http://schemas.microsoft.com/office/drawing/2014/main" id="{819E005C-5E01-E34D-8DCF-E60C7E2EDBF7}"/>
              </a:ext>
            </a:extLst>
          </p:cNvPr>
          <p:cNvSpPr>
            <a:spLocks noGrp="1"/>
          </p:cNvSpPr>
          <p:nvPr>
            <p:ph type="sldNum" sz="quarter" idx="12"/>
          </p:nvPr>
        </p:nvSpPr>
        <p:spPr/>
        <p:txBody>
          <a:bodyPr/>
          <a:lstStyle/>
          <a:p>
            <a:fld id="{45224031-3B2A-4E4A-906F-1E674A164800}" type="slidenum">
              <a:rPr lang="en-US" smtClean="0"/>
              <a:t>10</a:t>
            </a:fld>
            <a:endParaRPr lang="en-US"/>
          </a:p>
        </p:txBody>
      </p:sp>
      <p:sp>
        <p:nvSpPr>
          <p:cNvPr id="10" name="Footer Placeholder 9">
            <a:extLst>
              <a:ext uri="{FF2B5EF4-FFF2-40B4-BE49-F238E27FC236}">
                <a16:creationId xmlns:a16="http://schemas.microsoft.com/office/drawing/2014/main" id="{159D4818-B3C6-AB4B-961F-DDC9A892AC5A}"/>
              </a:ext>
            </a:extLst>
          </p:cNvPr>
          <p:cNvSpPr>
            <a:spLocks noGrp="1"/>
          </p:cNvSpPr>
          <p:nvPr>
            <p:ph type="ftr" sz="quarter" idx="11"/>
          </p:nvPr>
        </p:nvSpPr>
        <p:spPr/>
        <p:txBody>
          <a:bodyPr/>
          <a:lstStyle/>
          <a:p>
            <a:r>
              <a:rPr lang="en-GB"/>
              <a:t>Teaching Your Kids Programming with Scratch</a:t>
            </a:r>
            <a:endParaRPr lang="en-US"/>
          </a:p>
        </p:txBody>
      </p:sp>
    </p:spTree>
    <p:extLst>
      <p:ext uri="{BB962C8B-B14F-4D97-AF65-F5344CB8AC3E}">
        <p14:creationId xmlns:p14="http://schemas.microsoft.com/office/powerpoint/2010/main" val="3135216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097B89-CC01-8445-857A-93882EF7B2EC}"/>
              </a:ext>
            </a:extLst>
          </p:cNvPr>
          <p:cNvSpPr/>
          <p:nvPr/>
        </p:nvSpPr>
        <p:spPr>
          <a:xfrm>
            <a:off x="838200" y="2194560"/>
            <a:ext cx="4876800" cy="1633728"/>
          </a:xfrm>
          <a:prstGeom prst="rect">
            <a:avLst/>
          </a:prstGeom>
          <a:solidFill>
            <a:srgbClr val="2728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32A6D7-F092-B74E-A8DE-F1A7F761BA2A}"/>
              </a:ext>
            </a:extLst>
          </p:cNvPr>
          <p:cNvSpPr>
            <a:spLocks noGrp="1"/>
          </p:cNvSpPr>
          <p:nvPr>
            <p:ph type="title"/>
          </p:nvPr>
        </p:nvSpPr>
        <p:spPr/>
        <p:txBody>
          <a:bodyPr>
            <a:normAutofit/>
          </a:bodyPr>
          <a:lstStyle/>
          <a:p>
            <a:r>
              <a:rPr lang="en-US" dirty="0"/>
              <a:t>Printing something</a:t>
            </a:r>
          </a:p>
        </p:txBody>
      </p:sp>
      <p:sp>
        <p:nvSpPr>
          <p:cNvPr id="3" name="Content Placeholder 2">
            <a:extLst>
              <a:ext uri="{FF2B5EF4-FFF2-40B4-BE49-F238E27FC236}">
                <a16:creationId xmlns:a16="http://schemas.microsoft.com/office/drawing/2014/main" id="{B5D43A26-CAFC-2F44-9E00-6472C99EDF77}"/>
              </a:ext>
            </a:extLst>
          </p:cNvPr>
          <p:cNvSpPr>
            <a:spLocks noGrp="1"/>
          </p:cNvSpPr>
          <p:nvPr>
            <p:ph idx="1"/>
          </p:nvPr>
        </p:nvSpPr>
        <p:spPr/>
        <p:txBody>
          <a:bodyPr numCol="2">
            <a:normAutofit lnSpcReduction="10000"/>
          </a:bodyPr>
          <a:lstStyle/>
          <a:p>
            <a:pPr marL="0" indent="0">
              <a:buNone/>
            </a:pPr>
            <a:r>
              <a:rPr lang="en-US" dirty="0"/>
              <a:t>JavaScript (#1)</a:t>
            </a:r>
          </a:p>
          <a:p>
            <a:pPr marL="0" indent="0">
              <a:lnSpc>
                <a:spcPct val="100000"/>
              </a:lnSpc>
              <a:spcBef>
                <a:spcPts val="0"/>
              </a:spcBef>
              <a:buNone/>
            </a:pP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var</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1</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if</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&gt;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console</a:t>
            </a:r>
            <a:r>
              <a:rPr lang="en-GB"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err="1">
                <a:solidFill>
                  <a:srgbClr val="66D9EF"/>
                </a:solidFill>
                <a:latin typeface="Menlo" panose="020B0609030804020204" pitchFamily="49" charset="0"/>
                <a:ea typeface="Menlo" panose="020B0609030804020204" pitchFamily="49" charset="0"/>
                <a:cs typeface="Menlo" panose="020B0609030804020204" pitchFamily="49" charset="0"/>
              </a:rPr>
              <a:t>log</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positive"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else if </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console</a:t>
            </a:r>
            <a:r>
              <a:rPr lang="en-GB"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err="1">
                <a:solidFill>
                  <a:srgbClr val="66D9EF"/>
                </a:solidFill>
                <a:latin typeface="Menlo" panose="020B0609030804020204" pitchFamily="49" charset="0"/>
                <a:ea typeface="Menlo" panose="020B0609030804020204" pitchFamily="49" charset="0"/>
                <a:cs typeface="Menlo" panose="020B0609030804020204" pitchFamily="49" charset="0"/>
              </a:rPr>
              <a:t>log</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else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console</a:t>
            </a:r>
            <a:r>
              <a:rPr lang="en-GB"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err="1">
                <a:solidFill>
                  <a:srgbClr val="66D9EF"/>
                </a:solidFill>
                <a:latin typeface="Menlo" panose="020B0609030804020204" pitchFamily="49" charset="0"/>
                <a:ea typeface="Menlo" panose="020B0609030804020204" pitchFamily="49" charset="0"/>
                <a:cs typeface="Menlo" panose="020B0609030804020204" pitchFamily="49" charset="0"/>
              </a:rPr>
              <a:t>log</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negative"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endParaRPr lang="en-GB" sz="1100"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US" dirty="0">
                <a:solidFill>
                  <a:schemeClr val="bg1"/>
                </a:solidFill>
              </a:rPr>
              <a:t>Python (#2)</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x = 1</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if x &gt; 2:</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print("x is greater than 2")</a:t>
            </a:r>
          </a:p>
          <a:p>
            <a:pPr marL="0" indent="0">
              <a:lnSpc>
                <a:spcPct val="100000"/>
              </a:lnSpc>
              <a:spcBef>
                <a:spcPts val="0"/>
              </a:spcBef>
              <a:buNone/>
            </a:pPr>
            <a:r>
              <a:rPr lang="en-GB" sz="1400" dirty="0" err="1">
                <a:solidFill>
                  <a:schemeClr val="bg1"/>
                </a:solidFill>
                <a:latin typeface="Menlo" panose="020B0609030804020204" pitchFamily="49" charset="0"/>
                <a:ea typeface="Menlo" panose="020B0609030804020204" pitchFamily="49" charset="0"/>
                <a:cs typeface="Menlo" panose="020B0609030804020204" pitchFamily="49" charset="0"/>
              </a:rPr>
              <a:t>elif</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x &lt;= 2 and x &gt;= 0:</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print("x is 1 or 0")</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else:</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print("x is negative")</a:t>
            </a:r>
          </a:p>
          <a:p>
            <a:pPr marL="0" indent="0">
              <a:lnSpc>
                <a:spcPct val="100000"/>
              </a:lnSpc>
              <a:spcBef>
                <a:spcPts val="0"/>
              </a:spcBef>
              <a:buNone/>
            </a:pPr>
            <a:endParaRPr lang="en-GB" sz="1400"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GB" dirty="0">
                <a:solidFill>
                  <a:schemeClr val="bg1"/>
                </a:solidFill>
              </a:rPr>
              <a:t>Java (#3)</a:t>
            </a:r>
          </a:p>
          <a:p>
            <a:pPr marL="0" indent="0">
              <a:lnSpc>
                <a:spcPct val="100000"/>
              </a:lnSpc>
              <a:spcBef>
                <a:spcPts val="0"/>
              </a:spcBef>
              <a:buNone/>
            </a:pPr>
            <a:r>
              <a:rPr lang="en-GB" sz="1400" i="1" dirty="0" err="1">
                <a:solidFill>
                  <a:schemeClr val="bg1"/>
                </a:solidFill>
                <a:effectLst/>
                <a:latin typeface="Menlo" panose="020B0609030804020204" pitchFamily="49" charset="0"/>
                <a:ea typeface="Menlo" panose="020B0609030804020204" pitchFamily="49" charset="0"/>
                <a:cs typeface="Menlo" panose="020B0609030804020204" pitchFamily="49" charset="0"/>
              </a:rPr>
              <a:t>int</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x </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1;</a:t>
            </a:r>
            <a:endPar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if</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(x </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&gt;</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2) {</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chemeClr val="bg1"/>
                </a:solidFill>
                <a:effectLst/>
                <a:latin typeface="Menlo" panose="020B0609030804020204" pitchFamily="49" charset="0"/>
                <a:ea typeface="Menlo" panose="020B0609030804020204" pitchFamily="49" charset="0"/>
                <a:cs typeface="Menlo" panose="020B0609030804020204" pitchFamily="49" charset="0"/>
              </a:rPr>
              <a:t>System</a:t>
            </a:r>
            <a:r>
              <a:rPr lang="en-GB" sz="1400" dirty="0" err="1">
                <a:solidFill>
                  <a:schemeClr val="bg1"/>
                </a:solidFill>
                <a:effectLst/>
                <a:latin typeface="Menlo" panose="020B0609030804020204" pitchFamily="49" charset="0"/>
                <a:ea typeface="Menlo" panose="020B0609030804020204" pitchFamily="49" charset="0"/>
                <a:cs typeface="Menlo" panose="020B0609030804020204" pitchFamily="49" charset="0"/>
              </a:rPr>
              <a:t>.out.print</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"x is greater than 2");</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else if</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(x </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&lt;=</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2</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&amp;&amp;</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x &gt;= </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0) {</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chemeClr val="bg1"/>
                </a:solidFill>
                <a:effectLst/>
                <a:latin typeface="Menlo" panose="020B0609030804020204" pitchFamily="49" charset="0"/>
                <a:ea typeface="Menlo" panose="020B0609030804020204" pitchFamily="49" charset="0"/>
                <a:cs typeface="Menlo" panose="020B0609030804020204" pitchFamily="49" charset="0"/>
              </a:rPr>
              <a:t>System</a:t>
            </a:r>
            <a:r>
              <a:rPr lang="en-GB" sz="1400" dirty="0" err="1">
                <a:solidFill>
                  <a:schemeClr val="bg1"/>
                </a:solidFill>
                <a:effectLst/>
                <a:latin typeface="Menlo" panose="020B0609030804020204" pitchFamily="49" charset="0"/>
                <a:ea typeface="Menlo" panose="020B0609030804020204" pitchFamily="49" charset="0"/>
                <a:cs typeface="Menlo" panose="020B0609030804020204" pitchFamily="49" charset="0"/>
              </a:rPr>
              <a:t>.out.print</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"x is 1 or 0");</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else</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chemeClr val="bg1"/>
                </a:solidFill>
                <a:effectLst/>
                <a:latin typeface="Menlo" panose="020B0609030804020204" pitchFamily="49" charset="0"/>
                <a:ea typeface="Menlo" panose="020B0609030804020204" pitchFamily="49" charset="0"/>
                <a:cs typeface="Menlo" panose="020B0609030804020204" pitchFamily="49" charset="0"/>
              </a:rPr>
              <a:t>System</a:t>
            </a:r>
            <a:r>
              <a:rPr lang="en-GB" sz="1400" dirty="0" err="1">
                <a:solidFill>
                  <a:schemeClr val="bg1"/>
                </a:solidFill>
                <a:effectLst/>
                <a:latin typeface="Menlo" panose="020B0609030804020204" pitchFamily="49" charset="0"/>
                <a:ea typeface="Menlo" panose="020B0609030804020204" pitchFamily="49" charset="0"/>
                <a:cs typeface="Menlo" panose="020B0609030804020204" pitchFamily="49" charset="0"/>
              </a:rPr>
              <a:t>.out.print</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"x is negative");</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endParaRPr lang="en-US" sz="8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US" dirty="0">
                <a:solidFill>
                  <a:schemeClr val="bg1"/>
                </a:solidFill>
              </a:rPr>
              <a:t>Ruby (#4)</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x = 1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if x &gt; 2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puts "x is greater than 2" </a:t>
            </a:r>
          </a:p>
          <a:p>
            <a:pPr marL="0" indent="0">
              <a:lnSpc>
                <a:spcPct val="100000"/>
              </a:lnSpc>
              <a:spcBef>
                <a:spcPts val="0"/>
              </a:spcBef>
              <a:buNone/>
            </a:pPr>
            <a:r>
              <a:rPr lang="en-GB" sz="1400" dirty="0" err="1">
                <a:solidFill>
                  <a:schemeClr val="bg1"/>
                </a:solidFill>
                <a:latin typeface="Menlo" panose="020B0609030804020204" pitchFamily="49" charset="0"/>
                <a:ea typeface="Menlo" panose="020B0609030804020204" pitchFamily="49" charset="0"/>
                <a:cs typeface="Menlo" panose="020B0609030804020204" pitchFamily="49" charset="0"/>
              </a:rPr>
              <a:t>elsif</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x &lt;= 2 and x &gt;= 0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puts "x is 1 or 0"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else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puts "x is negative"</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end</a:t>
            </a:r>
          </a:p>
        </p:txBody>
      </p:sp>
      <p:sp>
        <p:nvSpPr>
          <p:cNvPr id="11" name="Left Arrow 10">
            <a:extLst>
              <a:ext uri="{FF2B5EF4-FFF2-40B4-BE49-F238E27FC236}">
                <a16:creationId xmlns:a16="http://schemas.microsoft.com/office/drawing/2014/main" id="{199785BB-8D97-0548-9091-70C33DA5B581}"/>
              </a:ext>
            </a:extLst>
          </p:cNvPr>
          <p:cNvSpPr/>
          <p:nvPr/>
        </p:nvSpPr>
        <p:spPr>
          <a:xfrm rot="3217897">
            <a:off x="1746798" y="3289913"/>
            <a:ext cx="1645331" cy="814977"/>
          </a:xfrm>
          <a:prstGeom prst="leftArrow">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ame 3">
            <a:extLst>
              <a:ext uri="{FF2B5EF4-FFF2-40B4-BE49-F238E27FC236}">
                <a16:creationId xmlns:a16="http://schemas.microsoft.com/office/drawing/2014/main" id="{0F3305A7-C830-1C4F-AED1-05138D82EC63}"/>
              </a:ext>
            </a:extLst>
          </p:cNvPr>
          <p:cNvSpPr/>
          <p:nvPr/>
        </p:nvSpPr>
        <p:spPr>
          <a:xfrm>
            <a:off x="1046769" y="2439230"/>
            <a:ext cx="3884459" cy="464430"/>
          </a:xfrm>
          <a:prstGeom prst="fram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32210E3-47AA-6347-B428-D9DAB1CA6553}"/>
              </a:ext>
            </a:extLst>
          </p:cNvPr>
          <p:cNvSpPr txBox="1"/>
          <p:nvPr/>
        </p:nvSpPr>
        <p:spPr>
          <a:xfrm>
            <a:off x="3385402" y="4001294"/>
            <a:ext cx="5421197" cy="923330"/>
          </a:xfrm>
          <a:prstGeom prst="rect">
            <a:avLst/>
          </a:prstGeom>
          <a:noFill/>
        </p:spPr>
        <p:txBody>
          <a:bodyPr wrap="square" rtlCol="0">
            <a:spAutoFit/>
          </a:bodyPr>
          <a:lstStyle/>
          <a:p>
            <a:r>
              <a:rPr lang="en-GB" dirty="0"/>
              <a:t>Printing statement:</a:t>
            </a:r>
          </a:p>
          <a:p>
            <a:endParaRPr lang="en-GB" dirty="0"/>
          </a:p>
          <a:p>
            <a:r>
              <a:rPr lang="en-US" dirty="0"/>
              <a:t>Tells the console/terminal to log the text “x is positive”</a:t>
            </a:r>
          </a:p>
        </p:txBody>
      </p:sp>
      <p:sp>
        <p:nvSpPr>
          <p:cNvPr id="7" name="Slide Number Placeholder 6">
            <a:extLst>
              <a:ext uri="{FF2B5EF4-FFF2-40B4-BE49-F238E27FC236}">
                <a16:creationId xmlns:a16="http://schemas.microsoft.com/office/drawing/2014/main" id="{39C8A285-BC4E-AB45-A2FA-A37ABFCD0677}"/>
              </a:ext>
            </a:extLst>
          </p:cNvPr>
          <p:cNvSpPr>
            <a:spLocks noGrp="1"/>
          </p:cNvSpPr>
          <p:nvPr>
            <p:ph type="sldNum" sz="quarter" idx="12"/>
          </p:nvPr>
        </p:nvSpPr>
        <p:spPr/>
        <p:txBody>
          <a:bodyPr/>
          <a:lstStyle/>
          <a:p>
            <a:fld id="{45224031-3B2A-4E4A-906F-1E674A164800}" type="slidenum">
              <a:rPr lang="en-US" smtClean="0"/>
              <a:t>11</a:t>
            </a:fld>
            <a:endParaRPr lang="en-US"/>
          </a:p>
        </p:txBody>
      </p:sp>
      <p:sp>
        <p:nvSpPr>
          <p:cNvPr id="10" name="Footer Placeholder 9">
            <a:extLst>
              <a:ext uri="{FF2B5EF4-FFF2-40B4-BE49-F238E27FC236}">
                <a16:creationId xmlns:a16="http://schemas.microsoft.com/office/drawing/2014/main" id="{2986F73E-172C-F94F-963C-E6243174DBCE}"/>
              </a:ext>
            </a:extLst>
          </p:cNvPr>
          <p:cNvSpPr>
            <a:spLocks noGrp="1"/>
          </p:cNvSpPr>
          <p:nvPr>
            <p:ph type="ftr" sz="quarter" idx="11"/>
          </p:nvPr>
        </p:nvSpPr>
        <p:spPr/>
        <p:txBody>
          <a:bodyPr/>
          <a:lstStyle/>
          <a:p>
            <a:r>
              <a:rPr lang="en-GB"/>
              <a:t>Teaching Your Kids Programming with Scratch</a:t>
            </a:r>
            <a:endParaRPr lang="en-US"/>
          </a:p>
        </p:txBody>
      </p:sp>
    </p:spTree>
    <p:extLst>
      <p:ext uri="{BB962C8B-B14F-4D97-AF65-F5344CB8AC3E}">
        <p14:creationId xmlns:p14="http://schemas.microsoft.com/office/powerpoint/2010/main" val="2691148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81F3D-02ED-0641-982C-727C62152427}"/>
              </a:ext>
            </a:extLst>
          </p:cNvPr>
          <p:cNvSpPr>
            <a:spLocks noGrp="1"/>
          </p:cNvSpPr>
          <p:nvPr>
            <p:ph type="title"/>
          </p:nvPr>
        </p:nvSpPr>
        <p:spPr/>
        <p:txBody>
          <a:bodyPr/>
          <a:lstStyle/>
          <a:p>
            <a:r>
              <a:rPr lang="en-US" dirty="0"/>
              <a:t>Software developers google stuff all the time</a:t>
            </a:r>
          </a:p>
        </p:txBody>
      </p:sp>
      <p:pic>
        <p:nvPicPr>
          <p:cNvPr id="6" name="Content Placeholder 3">
            <a:extLst>
              <a:ext uri="{FF2B5EF4-FFF2-40B4-BE49-F238E27FC236}">
                <a16:creationId xmlns:a16="http://schemas.microsoft.com/office/drawing/2014/main" id="{E2DD8F3B-DC44-294E-B23E-91A0ADA5BE4F}"/>
              </a:ext>
            </a:extLst>
          </p:cNvPr>
          <p:cNvPicPr>
            <a:picLocks noChangeAspect="1"/>
          </p:cNvPicPr>
          <p:nvPr/>
        </p:nvPicPr>
        <p:blipFill>
          <a:blip r:embed="rId3"/>
          <a:stretch>
            <a:fillRect/>
          </a:stretch>
        </p:blipFill>
        <p:spPr>
          <a:xfrm>
            <a:off x="2966252" y="1690688"/>
            <a:ext cx="6259496" cy="4168922"/>
          </a:xfrm>
          <a:prstGeom prst="rect">
            <a:avLst/>
          </a:prstGeom>
        </p:spPr>
      </p:pic>
      <p:sp>
        <p:nvSpPr>
          <p:cNvPr id="4" name="TextBox 3">
            <a:extLst>
              <a:ext uri="{FF2B5EF4-FFF2-40B4-BE49-F238E27FC236}">
                <a16:creationId xmlns:a16="http://schemas.microsoft.com/office/drawing/2014/main" id="{8FD9A736-5A0A-BE49-BE04-BFD6FE4624C2}"/>
              </a:ext>
            </a:extLst>
          </p:cNvPr>
          <p:cNvSpPr txBox="1"/>
          <p:nvPr/>
        </p:nvSpPr>
        <p:spPr>
          <a:xfrm>
            <a:off x="2966252" y="5859610"/>
            <a:ext cx="2802370" cy="276999"/>
          </a:xfrm>
          <a:prstGeom prst="rect">
            <a:avLst/>
          </a:prstGeom>
          <a:noFill/>
        </p:spPr>
        <p:txBody>
          <a:bodyPr wrap="none" rtlCol="0">
            <a:spAutoFit/>
          </a:bodyPr>
          <a:lstStyle/>
          <a:p>
            <a:r>
              <a:rPr lang="en-US" sz="1200" dirty="0"/>
              <a:t>Source: </a:t>
            </a:r>
            <a:r>
              <a:rPr lang="en-US" sz="1200" dirty="0" err="1"/>
              <a:t>reddit.com</a:t>
            </a:r>
            <a:r>
              <a:rPr lang="en-US" sz="1200" dirty="0"/>
              <a:t>/r/</a:t>
            </a:r>
            <a:r>
              <a:rPr lang="en-US" sz="1200" dirty="0" err="1"/>
              <a:t>programminghumor</a:t>
            </a:r>
            <a:endParaRPr lang="en-US" sz="1200" dirty="0"/>
          </a:p>
        </p:txBody>
      </p:sp>
      <p:sp>
        <p:nvSpPr>
          <p:cNvPr id="3" name="Slide Number Placeholder 2">
            <a:extLst>
              <a:ext uri="{FF2B5EF4-FFF2-40B4-BE49-F238E27FC236}">
                <a16:creationId xmlns:a16="http://schemas.microsoft.com/office/drawing/2014/main" id="{59731891-174E-7C4D-A877-B1E39EC19E71}"/>
              </a:ext>
            </a:extLst>
          </p:cNvPr>
          <p:cNvSpPr>
            <a:spLocks noGrp="1"/>
          </p:cNvSpPr>
          <p:nvPr>
            <p:ph type="sldNum" sz="quarter" idx="12"/>
          </p:nvPr>
        </p:nvSpPr>
        <p:spPr/>
        <p:txBody>
          <a:bodyPr/>
          <a:lstStyle/>
          <a:p>
            <a:fld id="{45224031-3B2A-4E4A-906F-1E674A164800}" type="slidenum">
              <a:rPr lang="en-US" smtClean="0"/>
              <a:t>12</a:t>
            </a:fld>
            <a:endParaRPr lang="en-US"/>
          </a:p>
        </p:txBody>
      </p:sp>
      <p:sp>
        <p:nvSpPr>
          <p:cNvPr id="8" name="Footer Placeholder 7">
            <a:extLst>
              <a:ext uri="{FF2B5EF4-FFF2-40B4-BE49-F238E27FC236}">
                <a16:creationId xmlns:a16="http://schemas.microsoft.com/office/drawing/2014/main" id="{C1CD3926-4E45-7B41-BE79-C3D536A5B49D}"/>
              </a:ext>
            </a:extLst>
          </p:cNvPr>
          <p:cNvSpPr>
            <a:spLocks noGrp="1"/>
          </p:cNvSpPr>
          <p:nvPr>
            <p:ph type="ftr" sz="quarter" idx="11"/>
          </p:nvPr>
        </p:nvSpPr>
        <p:spPr/>
        <p:txBody>
          <a:bodyPr/>
          <a:lstStyle/>
          <a:p>
            <a:r>
              <a:rPr lang="en-GB"/>
              <a:t>Teaching Your Kids Programming with Scratch</a:t>
            </a:r>
            <a:endParaRPr lang="en-US"/>
          </a:p>
        </p:txBody>
      </p:sp>
    </p:spTree>
    <p:extLst>
      <p:ext uri="{BB962C8B-B14F-4D97-AF65-F5344CB8AC3E}">
        <p14:creationId xmlns:p14="http://schemas.microsoft.com/office/powerpoint/2010/main" val="2879594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279092D9-88C2-0C4E-99A7-6E86B5692D2A}"/>
              </a:ext>
            </a:extLst>
          </p:cNvPr>
          <p:cNvPicPr>
            <a:picLocks noChangeAspect="1"/>
          </p:cNvPicPr>
          <p:nvPr/>
        </p:nvPicPr>
        <p:blipFill>
          <a:blip r:embed="rId3"/>
          <a:stretch>
            <a:fillRect/>
          </a:stretch>
        </p:blipFill>
        <p:spPr>
          <a:xfrm>
            <a:off x="3204606" y="2410551"/>
            <a:ext cx="5782787" cy="3225935"/>
          </a:xfrm>
          <a:prstGeom prst="rect">
            <a:avLst/>
          </a:prstGeom>
        </p:spPr>
      </p:pic>
      <p:sp>
        <p:nvSpPr>
          <p:cNvPr id="3" name="Slide Number Placeholder 2">
            <a:extLst>
              <a:ext uri="{FF2B5EF4-FFF2-40B4-BE49-F238E27FC236}">
                <a16:creationId xmlns:a16="http://schemas.microsoft.com/office/drawing/2014/main" id="{A793ED90-6928-BA4F-A07F-EC234796A23B}"/>
              </a:ext>
            </a:extLst>
          </p:cNvPr>
          <p:cNvSpPr>
            <a:spLocks noGrp="1"/>
          </p:cNvSpPr>
          <p:nvPr>
            <p:ph type="sldNum" sz="quarter" idx="12"/>
          </p:nvPr>
        </p:nvSpPr>
        <p:spPr/>
        <p:txBody>
          <a:bodyPr/>
          <a:lstStyle/>
          <a:p>
            <a:fld id="{45224031-3B2A-4E4A-906F-1E674A164800}" type="slidenum">
              <a:rPr lang="en-US" smtClean="0"/>
              <a:t>13</a:t>
            </a:fld>
            <a:endParaRPr lang="en-US"/>
          </a:p>
        </p:txBody>
      </p:sp>
      <p:sp>
        <p:nvSpPr>
          <p:cNvPr id="8" name="Title 1">
            <a:extLst>
              <a:ext uri="{FF2B5EF4-FFF2-40B4-BE49-F238E27FC236}">
                <a16:creationId xmlns:a16="http://schemas.microsoft.com/office/drawing/2014/main" id="{E92BAD0E-1214-C64A-A676-698E1CC4F070}"/>
              </a:ext>
            </a:extLst>
          </p:cNvPr>
          <p:cNvSpPr>
            <a:spLocks noGrp="1"/>
          </p:cNvSpPr>
          <p:nvPr>
            <p:ph type="title"/>
          </p:nvPr>
        </p:nvSpPr>
        <p:spPr>
          <a:xfrm>
            <a:off x="838200" y="365125"/>
            <a:ext cx="10515600" cy="1325563"/>
          </a:xfrm>
        </p:spPr>
        <p:txBody>
          <a:bodyPr/>
          <a:lstStyle/>
          <a:p>
            <a:r>
              <a:rPr lang="en-US" dirty="0"/>
              <a:t>From </a:t>
            </a:r>
            <a:r>
              <a:rPr lang="en-US" dirty="0" err="1">
                <a:latin typeface="Comic Sans MS" panose="030F0902030302020204" pitchFamily="66" charset="0"/>
              </a:rPr>
              <a:t>xkcd</a:t>
            </a:r>
            <a:r>
              <a:rPr lang="en-US" dirty="0"/>
              <a:t> comics: Wisdom of the ancients</a:t>
            </a:r>
          </a:p>
        </p:txBody>
      </p:sp>
      <p:sp>
        <p:nvSpPr>
          <p:cNvPr id="9" name="Footer Placeholder 8">
            <a:extLst>
              <a:ext uri="{FF2B5EF4-FFF2-40B4-BE49-F238E27FC236}">
                <a16:creationId xmlns:a16="http://schemas.microsoft.com/office/drawing/2014/main" id="{C00E1831-5685-774B-B7B4-BD59995B4D07}"/>
              </a:ext>
            </a:extLst>
          </p:cNvPr>
          <p:cNvSpPr>
            <a:spLocks noGrp="1"/>
          </p:cNvSpPr>
          <p:nvPr>
            <p:ph type="ftr" sz="quarter" idx="11"/>
          </p:nvPr>
        </p:nvSpPr>
        <p:spPr/>
        <p:txBody>
          <a:bodyPr/>
          <a:lstStyle/>
          <a:p>
            <a:r>
              <a:rPr lang="en-GB"/>
              <a:t>Teaching Your Kids Programming with Scratch</a:t>
            </a:r>
            <a:endParaRPr lang="en-US"/>
          </a:p>
        </p:txBody>
      </p:sp>
    </p:spTree>
    <p:extLst>
      <p:ext uri="{BB962C8B-B14F-4D97-AF65-F5344CB8AC3E}">
        <p14:creationId xmlns:p14="http://schemas.microsoft.com/office/powerpoint/2010/main" val="2707491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B6782-63E1-6648-B1CD-D7A87AB18CA4}"/>
              </a:ext>
            </a:extLst>
          </p:cNvPr>
          <p:cNvSpPr>
            <a:spLocks noGrp="1"/>
          </p:cNvSpPr>
          <p:nvPr>
            <p:ph type="title"/>
          </p:nvPr>
        </p:nvSpPr>
        <p:spPr>
          <a:xfrm>
            <a:off x="838200" y="2766218"/>
            <a:ext cx="10515600" cy="1325563"/>
          </a:xfrm>
        </p:spPr>
        <p:txBody>
          <a:bodyPr/>
          <a:lstStyle/>
          <a:p>
            <a:r>
              <a:rPr lang="en-US"/>
              <a:t>It’s not always easy</a:t>
            </a:r>
            <a:endParaRPr lang="en-US" dirty="0"/>
          </a:p>
        </p:txBody>
      </p:sp>
      <p:pic>
        <p:nvPicPr>
          <p:cNvPr id="4" name="Content Placeholder 3">
            <a:extLst>
              <a:ext uri="{FF2B5EF4-FFF2-40B4-BE49-F238E27FC236}">
                <a16:creationId xmlns:a16="http://schemas.microsoft.com/office/drawing/2014/main" id="{3F65688F-815C-BB45-9FAD-60A2416FB824}"/>
              </a:ext>
            </a:extLst>
          </p:cNvPr>
          <p:cNvPicPr>
            <a:picLocks noGrp="1" noChangeAspect="1"/>
          </p:cNvPicPr>
          <p:nvPr>
            <p:ph idx="1"/>
          </p:nvPr>
        </p:nvPicPr>
        <p:blipFill>
          <a:blip r:embed="rId3"/>
          <a:stretch>
            <a:fillRect/>
          </a:stretch>
        </p:blipFill>
        <p:spPr>
          <a:xfrm>
            <a:off x="5845629" y="537209"/>
            <a:ext cx="5508171" cy="5783580"/>
          </a:xfrm>
          <a:prstGeom prst="rect">
            <a:avLst/>
          </a:prstGeom>
        </p:spPr>
      </p:pic>
      <p:sp>
        <p:nvSpPr>
          <p:cNvPr id="3" name="TextBox 2">
            <a:extLst>
              <a:ext uri="{FF2B5EF4-FFF2-40B4-BE49-F238E27FC236}">
                <a16:creationId xmlns:a16="http://schemas.microsoft.com/office/drawing/2014/main" id="{AFEC020C-2329-4E4C-A920-F94B1C6BF7EC}"/>
              </a:ext>
            </a:extLst>
          </p:cNvPr>
          <p:cNvSpPr txBox="1"/>
          <p:nvPr/>
        </p:nvSpPr>
        <p:spPr>
          <a:xfrm>
            <a:off x="5845629" y="6320789"/>
            <a:ext cx="2802370" cy="276999"/>
          </a:xfrm>
          <a:prstGeom prst="rect">
            <a:avLst/>
          </a:prstGeom>
          <a:noFill/>
        </p:spPr>
        <p:txBody>
          <a:bodyPr wrap="none" rtlCol="0">
            <a:spAutoFit/>
          </a:bodyPr>
          <a:lstStyle/>
          <a:p>
            <a:r>
              <a:rPr lang="en-US" sz="1200" dirty="0"/>
              <a:t>Source: </a:t>
            </a:r>
            <a:r>
              <a:rPr lang="en-US" sz="1200" dirty="0" err="1"/>
              <a:t>reddit.com</a:t>
            </a:r>
            <a:r>
              <a:rPr lang="en-US" sz="1200" dirty="0"/>
              <a:t>/r/</a:t>
            </a:r>
            <a:r>
              <a:rPr lang="en-US" sz="1200" dirty="0" err="1"/>
              <a:t>programminghumor</a:t>
            </a:r>
            <a:endParaRPr lang="en-US" sz="1200" dirty="0"/>
          </a:p>
        </p:txBody>
      </p:sp>
      <p:sp>
        <p:nvSpPr>
          <p:cNvPr id="5" name="Slide Number Placeholder 4">
            <a:extLst>
              <a:ext uri="{FF2B5EF4-FFF2-40B4-BE49-F238E27FC236}">
                <a16:creationId xmlns:a16="http://schemas.microsoft.com/office/drawing/2014/main" id="{852B64C8-2F6F-CB4E-AF1F-277F3EB107BA}"/>
              </a:ext>
            </a:extLst>
          </p:cNvPr>
          <p:cNvSpPr>
            <a:spLocks noGrp="1"/>
          </p:cNvSpPr>
          <p:nvPr>
            <p:ph type="sldNum" sz="quarter" idx="12"/>
          </p:nvPr>
        </p:nvSpPr>
        <p:spPr/>
        <p:txBody>
          <a:bodyPr/>
          <a:lstStyle/>
          <a:p>
            <a:fld id="{45224031-3B2A-4E4A-906F-1E674A164800}" type="slidenum">
              <a:rPr lang="en-US" smtClean="0"/>
              <a:t>14</a:t>
            </a:fld>
            <a:endParaRPr lang="en-US"/>
          </a:p>
        </p:txBody>
      </p:sp>
      <p:sp>
        <p:nvSpPr>
          <p:cNvPr id="13" name="Footer Placeholder 12">
            <a:extLst>
              <a:ext uri="{FF2B5EF4-FFF2-40B4-BE49-F238E27FC236}">
                <a16:creationId xmlns:a16="http://schemas.microsoft.com/office/drawing/2014/main" id="{C4387230-254B-2440-9F20-A0C02056ADAD}"/>
              </a:ext>
            </a:extLst>
          </p:cNvPr>
          <p:cNvSpPr>
            <a:spLocks noGrp="1"/>
          </p:cNvSpPr>
          <p:nvPr>
            <p:ph type="ftr" sz="quarter" idx="11"/>
          </p:nvPr>
        </p:nvSpPr>
        <p:spPr/>
        <p:txBody>
          <a:bodyPr/>
          <a:lstStyle/>
          <a:p>
            <a:r>
              <a:rPr lang="en-GB"/>
              <a:t>Teaching Your Kids Programming with Scratch</a:t>
            </a:r>
            <a:endParaRPr lang="en-US"/>
          </a:p>
        </p:txBody>
      </p:sp>
    </p:spTree>
    <p:extLst>
      <p:ext uri="{BB962C8B-B14F-4D97-AF65-F5344CB8AC3E}">
        <p14:creationId xmlns:p14="http://schemas.microsoft.com/office/powerpoint/2010/main" val="1962882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26DAE-C1EF-AF4E-ABE2-A792D2D51133}"/>
              </a:ext>
            </a:extLst>
          </p:cNvPr>
          <p:cNvSpPr>
            <a:spLocks noGrp="1"/>
          </p:cNvSpPr>
          <p:nvPr>
            <p:ph type="title"/>
          </p:nvPr>
        </p:nvSpPr>
        <p:spPr/>
        <p:txBody>
          <a:bodyPr/>
          <a:lstStyle/>
          <a:p>
            <a:r>
              <a:rPr lang="en-US" dirty="0"/>
              <a:t>But when you make it work, it’s very satisfying</a:t>
            </a:r>
          </a:p>
        </p:txBody>
      </p:sp>
      <p:pic>
        <p:nvPicPr>
          <p:cNvPr id="4" name="Content Placeholder 3">
            <a:extLst>
              <a:ext uri="{FF2B5EF4-FFF2-40B4-BE49-F238E27FC236}">
                <a16:creationId xmlns:a16="http://schemas.microsoft.com/office/drawing/2014/main" id="{4F042357-D807-C845-A870-2511B4FB4C53}"/>
              </a:ext>
            </a:extLst>
          </p:cNvPr>
          <p:cNvPicPr>
            <a:picLocks noGrp="1" noChangeAspect="1"/>
          </p:cNvPicPr>
          <p:nvPr>
            <p:ph idx="1"/>
          </p:nvPr>
        </p:nvPicPr>
        <p:blipFill>
          <a:blip r:embed="rId2"/>
          <a:stretch>
            <a:fillRect/>
          </a:stretch>
        </p:blipFill>
        <p:spPr>
          <a:xfrm>
            <a:off x="3413017" y="2109391"/>
            <a:ext cx="5365966" cy="3828256"/>
          </a:xfrm>
          <a:prstGeom prst="rect">
            <a:avLst/>
          </a:prstGeom>
        </p:spPr>
      </p:pic>
      <p:sp>
        <p:nvSpPr>
          <p:cNvPr id="5" name="Slide Number Placeholder 4">
            <a:extLst>
              <a:ext uri="{FF2B5EF4-FFF2-40B4-BE49-F238E27FC236}">
                <a16:creationId xmlns:a16="http://schemas.microsoft.com/office/drawing/2014/main" id="{E27E2C56-BFEC-B143-9EA6-2419DB9C502D}"/>
              </a:ext>
            </a:extLst>
          </p:cNvPr>
          <p:cNvSpPr>
            <a:spLocks noGrp="1"/>
          </p:cNvSpPr>
          <p:nvPr>
            <p:ph type="sldNum" sz="quarter" idx="12"/>
          </p:nvPr>
        </p:nvSpPr>
        <p:spPr/>
        <p:txBody>
          <a:bodyPr/>
          <a:lstStyle/>
          <a:p>
            <a:fld id="{45224031-3B2A-4E4A-906F-1E674A164800}" type="slidenum">
              <a:rPr lang="en-US" smtClean="0"/>
              <a:t>15</a:t>
            </a:fld>
            <a:endParaRPr lang="en-US"/>
          </a:p>
        </p:txBody>
      </p:sp>
      <p:sp>
        <p:nvSpPr>
          <p:cNvPr id="8" name="Footer Placeholder 7">
            <a:extLst>
              <a:ext uri="{FF2B5EF4-FFF2-40B4-BE49-F238E27FC236}">
                <a16:creationId xmlns:a16="http://schemas.microsoft.com/office/drawing/2014/main" id="{D8B8964E-9956-514C-B2B6-AEAB597431D6}"/>
              </a:ext>
            </a:extLst>
          </p:cNvPr>
          <p:cNvSpPr>
            <a:spLocks noGrp="1"/>
          </p:cNvSpPr>
          <p:nvPr>
            <p:ph type="ftr" sz="quarter" idx="11"/>
          </p:nvPr>
        </p:nvSpPr>
        <p:spPr/>
        <p:txBody>
          <a:bodyPr/>
          <a:lstStyle/>
          <a:p>
            <a:r>
              <a:rPr lang="en-GB"/>
              <a:t>Teaching Your Kids Programming with Scratch</a:t>
            </a:r>
            <a:endParaRPr lang="en-US"/>
          </a:p>
        </p:txBody>
      </p:sp>
    </p:spTree>
    <p:extLst>
      <p:ext uri="{BB962C8B-B14F-4D97-AF65-F5344CB8AC3E}">
        <p14:creationId xmlns:p14="http://schemas.microsoft.com/office/powerpoint/2010/main" val="2585890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EAE4B-DE93-E14A-9C08-17BE8AADEB4E}"/>
              </a:ext>
            </a:extLst>
          </p:cNvPr>
          <p:cNvSpPr>
            <a:spLocks noGrp="1"/>
          </p:cNvSpPr>
          <p:nvPr>
            <p:ph type="title"/>
          </p:nvPr>
        </p:nvSpPr>
        <p:spPr>
          <a:xfrm>
            <a:off x="838200" y="365125"/>
            <a:ext cx="10515600" cy="1325563"/>
          </a:xfrm>
        </p:spPr>
        <p:txBody>
          <a:bodyPr/>
          <a:lstStyle/>
          <a:p>
            <a:r>
              <a:rPr lang="en-US" dirty="0"/>
              <a:t>Introduction to Scratch:</a:t>
            </a:r>
          </a:p>
        </p:txBody>
      </p:sp>
      <p:sp>
        <p:nvSpPr>
          <p:cNvPr id="6" name="Content Placeholder 5">
            <a:extLst>
              <a:ext uri="{FF2B5EF4-FFF2-40B4-BE49-F238E27FC236}">
                <a16:creationId xmlns:a16="http://schemas.microsoft.com/office/drawing/2014/main" id="{9BB14A14-F080-864C-8209-354DFF42D6FE}"/>
              </a:ext>
            </a:extLst>
          </p:cNvPr>
          <p:cNvSpPr>
            <a:spLocks noGrp="1"/>
          </p:cNvSpPr>
          <p:nvPr>
            <p:ph idx="1"/>
          </p:nvPr>
        </p:nvSpPr>
        <p:spPr>
          <a:xfrm>
            <a:off x="838200" y="1825625"/>
            <a:ext cx="10515600" cy="4351338"/>
          </a:xfrm>
        </p:spPr>
        <p:txBody>
          <a:bodyPr/>
          <a:lstStyle/>
          <a:p>
            <a:r>
              <a:rPr lang="en-GB" dirty="0"/>
              <a:t>Scratch helps young people learn to:</a:t>
            </a:r>
          </a:p>
          <a:p>
            <a:pPr lvl="1"/>
            <a:r>
              <a:rPr lang="en-GB" dirty="0"/>
              <a:t>think creatively</a:t>
            </a:r>
          </a:p>
          <a:p>
            <a:pPr lvl="1"/>
            <a:r>
              <a:rPr lang="en-GB" dirty="0"/>
              <a:t>reason systematically</a:t>
            </a:r>
          </a:p>
          <a:p>
            <a:pPr lvl="1"/>
            <a:r>
              <a:rPr lang="en-GB" dirty="0"/>
              <a:t>work collaboratively</a:t>
            </a:r>
          </a:p>
          <a:p>
            <a:r>
              <a:rPr lang="en-GB" dirty="0"/>
              <a:t>Lets you program your own interactive stories, games, and animations</a:t>
            </a:r>
            <a:endParaRPr lang="en-US" dirty="0"/>
          </a:p>
        </p:txBody>
      </p:sp>
      <p:pic>
        <p:nvPicPr>
          <p:cNvPr id="4" name="Picture 3">
            <a:extLst>
              <a:ext uri="{FF2B5EF4-FFF2-40B4-BE49-F238E27FC236}">
                <a16:creationId xmlns:a16="http://schemas.microsoft.com/office/drawing/2014/main" id="{D4035DF4-F0B3-D54A-913C-7DD59A84E3FD}"/>
              </a:ext>
            </a:extLst>
          </p:cNvPr>
          <p:cNvPicPr>
            <a:picLocks noChangeAspect="1"/>
          </p:cNvPicPr>
          <p:nvPr/>
        </p:nvPicPr>
        <p:blipFill>
          <a:blip r:embed="rId3"/>
          <a:stretch>
            <a:fillRect/>
          </a:stretch>
        </p:blipFill>
        <p:spPr>
          <a:xfrm>
            <a:off x="2921000" y="4348163"/>
            <a:ext cx="6350000" cy="1828800"/>
          </a:xfrm>
          <a:prstGeom prst="rect">
            <a:avLst/>
          </a:prstGeom>
        </p:spPr>
      </p:pic>
      <p:sp>
        <p:nvSpPr>
          <p:cNvPr id="8" name="Slide Number Placeholder 7">
            <a:extLst>
              <a:ext uri="{FF2B5EF4-FFF2-40B4-BE49-F238E27FC236}">
                <a16:creationId xmlns:a16="http://schemas.microsoft.com/office/drawing/2014/main" id="{82EBCCE3-E3E7-E242-8914-4A9729D34D53}"/>
              </a:ext>
            </a:extLst>
          </p:cNvPr>
          <p:cNvSpPr>
            <a:spLocks noGrp="1"/>
          </p:cNvSpPr>
          <p:nvPr>
            <p:ph type="sldNum" sz="quarter" idx="12"/>
          </p:nvPr>
        </p:nvSpPr>
        <p:spPr/>
        <p:txBody>
          <a:bodyPr/>
          <a:lstStyle/>
          <a:p>
            <a:fld id="{45224031-3B2A-4E4A-906F-1E674A164800}" type="slidenum">
              <a:rPr lang="en-US" smtClean="0"/>
              <a:t>16</a:t>
            </a:fld>
            <a:endParaRPr lang="en-US"/>
          </a:p>
        </p:txBody>
      </p:sp>
      <p:sp>
        <p:nvSpPr>
          <p:cNvPr id="11" name="Footer Placeholder 10">
            <a:extLst>
              <a:ext uri="{FF2B5EF4-FFF2-40B4-BE49-F238E27FC236}">
                <a16:creationId xmlns:a16="http://schemas.microsoft.com/office/drawing/2014/main" id="{00587FF7-5566-3E49-93CA-3599A0973AB2}"/>
              </a:ext>
            </a:extLst>
          </p:cNvPr>
          <p:cNvSpPr>
            <a:spLocks noGrp="1"/>
          </p:cNvSpPr>
          <p:nvPr>
            <p:ph type="ftr" sz="quarter" idx="11"/>
          </p:nvPr>
        </p:nvSpPr>
        <p:spPr/>
        <p:txBody>
          <a:bodyPr/>
          <a:lstStyle/>
          <a:p>
            <a:r>
              <a:rPr lang="en-GB"/>
              <a:t>Teaching Your Kids Programming with Scratch</a:t>
            </a:r>
            <a:endParaRPr lang="en-US"/>
          </a:p>
        </p:txBody>
      </p:sp>
    </p:spTree>
    <p:extLst>
      <p:ext uri="{BB962C8B-B14F-4D97-AF65-F5344CB8AC3E}">
        <p14:creationId xmlns:p14="http://schemas.microsoft.com/office/powerpoint/2010/main" val="4057537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87E90-8404-8745-B0F3-83689B30F75A}"/>
              </a:ext>
            </a:extLst>
          </p:cNvPr>
          <p:cNvSpPr>
            <a:spLocks noGrp="1"/>
          </p:cNvSpPr>
          <p:nvPr>
            <p:ph type="title"/>
          </p:nvPr>
        </p:nvSpPr>
        <p:spPr>
          <a:xfrm>
            <a:off x="831850" y="2862262"/>
            <a:ext cx="10515600" cy="1133475"/>
          </a:xfrm>
        </p:spPr>
        <p:txBody>
          <a:bodyPr/>
          <a:lstStyle/>
          <a:p>
            <a:r>
              <a:rPr lang="en-US" dirty="0"/>
              <a:t> Let’s make a flying cat</a:t>
            </a:r>
          </a:p>
        </p:txBody>
      </p:sp>
      <p:pic>
        <p:nvPicPr>
          <p:cNvPr id="5" name="Picture 4">
            <a:extLst>
              <a:ext uri="{FF2B5EF4-FFF2-40B4-BE49-F238E27FC236}">
                <a16:creationId xmlns:a16="http://schemas.microsoft.com/office/drawing/2014/main" id="{B5F0AE43-29DD-EF48-9D46-FF4E7B9D1784}"/>
              </a:ext>
            </a:extLst>
          </p:cNvPr>
          <p:cNvPicPr>
            <a:picLocks noChangeAspect="1"/>
          </p:cNvPicPr>
          <p:nvPr/>
        </p:nvPicPr>
        <p:blipFill>
          <a:blip r:embed="rId2"/>
          <a:stretch>
            <a:fillRect/>
          </a:stretch>
        </p:blipFill>
        <p:spPr>
          <a:xfrm>
            <a:off x="7883362" y="1985528"/>
            <a:ext cx="3602055" cy="2886941"/>
          </a:xfrm>
          <a:prstGeom prst="rect">
            <a:avLst/>
          </a:prstGeom>
        </p:spPr>
      </p:pic>
      <p:sp>
        <p:nvSpPr>
          <p:cNvPr id="6" name="Slide Number Placeholder 5">
            <a:extLst>
              <a:ext uri="{FF2B5EF4-FFF2-40B4-BE49-F238E27FC236}">
                <a16:creationId xmlns:a16="http://schemas.microsoft.com/office/drawing/2014/main" id="{A2F66AD5-15D8-8443-8B60-864D78C1B5D8}"/>
              </a:ext>
            </a:extLst>
          </p:cNvPr>
          <p:cNvSpPr>
            <a:spLocks noGrp="1"/>
          </p:cNvSpPr>
          <p:nvPr>
            <p:ph type="sldNum" sz="quarter" idx="12"/>
          </p:nvPr>
        </p:nvSpPr>
        <p:spPr/>
        <p:txBody>
          <a:bodyPr/>
          <a:lstStyle/>
          <a:p>
            <a:fld id="{45224031-3B2A-4E4A-906F-1E674A164800}" type="slidenum">
              <a:rPr lang="en-US" smtClean="0"/>
              <a:t>17</a:t>
            </a:fld>
            <a:endParaRPr lang="en-US"/>
          </a:p>
        </p:txBody>
      </p:sp>
      <p:sp>
        <p:nvSpPr>
          <p:cNvPr id="9" name="Footer Placeholder 8">
            <a:extLst>
              <a:ext uri="{FF2B5EF4-FFF2-40B4-BE49-F238E27FC236}">
                <a16:creationId xmlns:a16="http://schemas.microsoft.com/office/drawing/2014/main" id="{E9A5E259-721E-1B47-8E14-CCF1FC091872}"/>
              </a:ext>
            </a:extLst>
          </p:cNvPr>
          <p:cNvSpPr>
            <a:spLocks noGrp="1"/>
          </p:cNvSpPr>
          <p:nvPr>
            <p:ph type="ftr" sz="quarter" idx="11"/>
          </p:nvPr>
        </p:nvSpPr>
        <p:spPr/>
        <p:txBody>
          <a:bodyPr/>
          <a:lstStyle/>
          <a:p>
            <a:r>
              <a:rPr lang="en-GB"/>
              <a:t>Teaching Your Kids Programming with Scratch</a:t>
            </a:r>
            <a:endParaRPr lang="en-US"/>
          </a:p>
        </p:txBody>
      </p:sp>
      <p:sp>
        <p:nvSpPr>
          <p:cNvPr id="10" name="TextBox 9">
            <a:extLst>
              <a:ext uri="{FF2B5EF4-FFF2-40B4-BE49-F238E27FC236}">
                <a16:creationId xmlns:a16="http://schemas.microsoft.com/office/drawing/2014/main" id="{F8E74966-4991-854F-A9F4-54888754ADE8}"/>
              </a:ext>
            </a:extLst>
          </p:cNvPr>
          <p:cNvSpPr txBox="1"/>
          <p:nvPr/>
        </p:nvSpPr>
        <p:spPr>
          <a:xfrm>
            <a:off x="2683975" y="3995737"/>
            <a:ext cx="3347263" cy="369332"/>
          </a:xfrm>
          <a:prstGeom prst="rect">
            <a:avLst/>
          </a:prstGeom>
          <a:noFill/>
        </p:spPr>
        <p:txBody>
          <a:bodyPr wrap="none" rtlCol="0">
            <a:spAutoFit/>
          </a:bodyPr>
          <a:lstStyle/>
          <a:p>
            <a:r>
              <a:rPr lang="en-US" dirty="0"/>
              <a:t>By using the “</a:t>
            </a:r>
            <a:r>
              <a:rPr lang="en-GB" dirty="0"/>
              <a:t>Make It Fly</a:t>
            </a:r>
            <a:r>
              <a:rPr lang="en-US" dirty="0"/>
              <a:t>” tutorial</a:t>
            </a:r>
            <a:endParaRPr lang="en-GB" dirty="0"/>
          </a:p>
        </p:txBody>
      </p:sp>
    </p:spTree>
    <p:extLst>
      <p:ext uri="{BB962C8B-B14F-4D97-AF65-F5344CB8AC3E}">
        <p14:creationId xmlns:p14="http://schemas.microsoft.com/office/powerpoint/2010/main" val="1084355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6BE0F27-69BD-7A40-97B0-235192493CBD}"/>
              </a:ext>
            </a:extLst>
          </p:cNvPr>
          <p:cNvPicPr>
            <a:picLocks noChangeAspect="1"/>
          </p:cNvPicPr>
          <p:nvPr/>
        </p:nvPicPr>
        <p:blipFill rotWithShape="1">
          <a:blip r:embed="rId3"/>
          <a:srcRect l="469" b="16988"/>
          <a:stretch/>
        </p:blipFill>
        <p:spPr>
          <a:xfrm>
            <a:off x="1155640" y="5295684"/>
            <a:ext cx="2612672" cy="343368"/>
          </a:xfrm>
          <a:prstGeom prst="rect">
            <a:avLst/>
          </a:prstGeom>
        </p:spPr>
      </p:pic>
      <p:pic>
        <p:nvPicPr>
          <p:cNvPr id="23" name="Picture 22">
            <a:extLst>
              <a:ext uri="{FF2B5EF4-FFF2-40B4-BE49-F238E27FC236}">
                <a16:creationId xmlns:a16="http://schemas.microsoft.com/office/drawing/2014/main" id="{2701FCD6-E83E-0544-8D3D-130CE35153C4}"/>
              </a:ext>
            </a:extLst>
          </p:cNvPr>
          <p:cNvPicPr>
            <a:picLocks noChangeAspect="1"/>
          </p:cNvPicPr>
          <p:nvPr/>
        </p:nvPicPr>
        <p:blipFill rotWithShape="1">
          <a:blip r:embed="rId4"/>
          <a:srcRect l="954" r="-1" b="14511"/>
          <a:stretch/>
        </p:blipFill>
        <p:spPr>
          <a:xfrm>
            <a:off x="1143327" y="4442845"/>
            <a:ext cx="2599936" cy="332457"/>
          </a:xfrm>
          <a:prstGeom prst="rect">
            <a:avLst/>
          </a:prstGeom>
        </p:spPr>
      </p:pic>
      <p:pic>
        <p:nvPicPr>
          <p:cNvPr id="16" name="Picture 15">
            <a:extLst>
              <a:ext uri="{FF2B5EF4-FFF2-40B4-BE49-F238E27FC236}">
                <a16:creationId xmlns:a16="http://schemas.microsoft.com/office/drawing/2014/main" id="{78739121-3CAD-4440-91C6-215A568F629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824" b="91176" l="9677" r="88710">
                        <a14:foregroundMark x1="16129" y1="41176" x2="30645" y2="30882"/>
                        <a14:foregroundMark x1="27419" y1="29412" x2="85484" y2="66176"/>
                        <a14:foregroundMark x1="85484" y1="66176" x2="35484" y2="27941"/>
                        <a14:foregroundMark x1="37097" y1="29412" x2="85484" y2="55882"/>
                        <a14:foregroundMark x1="85484" y1="58824" x2="38710" y2="23529"/>
                        <a14:foregroundMark x1="38710" y1="22059" x2="85484" y2="51471"/>
                        <a14:foregroundMark x1="87097" y1="51471" x2="46774" y2="22059"/>
                        <a14:foregroundMark x1="48387" y1="20588" x2="88710" y2="51471"/>
                        <a14:foregroundMark x1="30645" y1="66176" x2="27419" y2="79412"/>
                        <a14:foregroundMark x1="27419" y1="77941" x2="16129" y2="67647"/>
                        <a14:foregroundMark x1="45161" y1="80882" x2="59677" y2="88235"/>
                        <a14:foregroundMark x1="61290" y1="83824" x2="70968" y2="85294"/>
                        <a14:foregroundMark x1="41935" y1="85294" x2="40323" y2="91176"/>
                        <a14:foregroundMark x1="62903" y1="35294" x2="70968" y2="30882"/>
                      </a14:backgroundRemoval>
                    </a14:imgEffect>
                  </a14:imgLayer>
                </a14:imgProps>
              </a:ext>
            </a:extLst>
          </a:blip>
          <a:stretch>
            <a:fillRect/>
          </a:stretch>
        </p:blipFill>
        <p:spPr>
          <a:xfrm>
            <a:off x="1156027" y="2826244"/>
            <a:ext cx="393700" cy="431800"/>
          </a:xfrm>
          <a:prstGeom prst="rect">
            <a:avLst/>
          </a:prstGeom>
        </p:spPr>
      </p:pic>
      <p:pic>
        <p:nvPicPr>
          <p:cNvPr id="12" name="Picture 11">
            <a:extLst>
              <a:ext uri="{FF2B5EF4-FFF2-40B4-BE49-F238E27FC236}">
                <a16:creationId xmlns:a16="http://schemas.microsoft.com/office/drawing/2014/main" id="{12C1410E-ADBD-DB4A-9000-D06590A2D230}"/>
              </a:ext>
            </a:extLst>
          </p:cNvPr>
          <p:cNvPicPr>
            <a:picLocks noChangeAspect="1"/>
          </p:cNvPicPr>
          <p:nvPr/>
        </p:nvPicPr>
        <p:blipFill>
          <a:blip r:embed="rId7"/>
          <a:stretch>
            <a:fillRect/>
          </a:stretch>
        </p:blipFill>
        <p:spPr>
          <a:xfrm>
            <a:off x="1155640" y="2289735"/>
            <a:ext cx="3948795" cy="509966"/>
          </a:xfrm>
          <a:prstGeom prst="rect">
            <a:avLst/>
          </a:prstGeom>
        </p:spPr>
      </p:pic>
      <p:sp>
        <p:nvSpPr>
          <p:cNvPr id="2" name="Title 1">
            <a:extLst>
              <a:ext uri="{FF2B5EF4-FFF2-40B4-BE49-F238E27FC236}">
                <a16:creationId xmlns:a16="http://schemas.microsoft.com/office/drawing/2014/main" id="{CB5B4463-9A3F-424D-BDBE-517CC7E0AA83}"/>
              </a:ext>
            </a:extLst>
          </p:cNvPr>
          <p:cNvSpPr>
            <a:spLocks noGrp="1"/>
          </p:cNvSpPr>
          <p:nvPr>
            <p:ph type="title"/>
          </p:nvPr>
        </p:nvSpPr>
        <p:spPr/>
        <p:txBody>
          <a:bodyPr/>
          <a:lstStyle/>
          <a:p>
            <a:r>
              <a:rPr lang="en-US" dirty="0"/>
              <a:t> https://</a:t>
            </a:r>
            <a:r>
              <a:rPr lang="en-US" dirty="0" err="1"/>
              <a:t>scratch.mit.edu</a:t>
            </a:r>
            <a:endParaRPr lang="en-US" dirty="0"/>
          </a:p>
        </p:txBody>
      </p:sp>
      <p:sp>
        <p:nvSpPr>
          <p:cNvPr id="3" name="Content Placeholder 2">
            <a:extLst>
              <a:ext uri="{FF2B5EF4-FFF2-40B4-BE49-F238E27FC236}">
                <a16:creationId xmlns:a16="http://schemas.microsoft.com/office/drawing/2014/main" id="{76F314A3-AD77-6543-B37B-51BBE9AE8237}"/>
              </a:ext>
            </a:extLst>
          </p:cNvPr>
          <p:cNvSpPr>
            <a:spLocks noGrp="1"/>
          </p:cNvSpPr>
          <p:nvPr>
            <p:ph idx="1"/>
          </p:nvPr>
        </p:nvSpPr>
        <p:spPr/>
        <p:txBody>
          <a:bodyPr>
            <a:normAutofit/>
          </a:bodyPr>
          <a:lstStyle/>
          <a:p>
            <a:r>
              <a:rPr lang="en-US" dirty="0"/>
              <a:t>Make an account (it’s free)</a:t>
            </a:r>
          </a:p>
          <a:p>
            <a:r>
              <a:rPr lang="en-US" dirty="0"/>
              <a:t>                                                  click on create to start your project</a:t>
            </a:r>
          </a:p>
          <a:p>
            <a:r>
              <a:rPr lang="en-US" dirty="0"/>
              <a:t>      Sprite = character – you can choose your own</a:t>
            </a:r>
          </a:p>
          <a:p>
            <a:r>
              <a:rPr lang="en-US" dirty="0"/>
              <a:t>      Backdrop = background</a:t>
            </a:r>
          </a:p>
          <a:p>
            <a:r>
              <a:rPr lang="en-US" dirty="0"/>
              <a:t>             – how to start and stop the program</a:t>
            </a:r>
          </a:p>
          <a:p>
            <a:r>
              <a:rPr lang="en-US" dirty="0"/>
              <a:t>                                 – allow you to control what the </a:t>
            </a:r>
            <a:r>
              <a:rPr lang="en-US" i="1" dirty="0"/>
              <a:t>sprite</a:t>
            </a:r>
            <a:r>
              <a:rPr lang="en-US" dirty="0"/>
              <a:t> does (after you click on the </a:t>
            </a:r>
            <a:r>
              <a:rPr lang="en-US" i="1" dirty="0"/>
              <a:t>sprite</a:t>
            </a:r>
            <a:r>
              <a:rPr lang="en-US" dirty="0"/>
              <a:t> image)</a:t>
            </a:r>
          </a:p>
          <a:p>
            <a:r>
              <a:rPr lang="en-US" dirty="0"/>
              <a:t>                                 – allow you to control what the </a:t>
            </a:r>
            <a:r>
              <a:rPr lang="en-US" i="1" dirty="0"/>
              <a:t>backdrop</a:t>
            </a:r>
            <a:r>
              <a:rPr lang="en-US" dirty="0"/>
              <a:t> does (after you click on the </a:t>
            </a:r>
            <a:r>
              <a:rPr lang="en-US" i="1" dirty="0"/>
              <a:t>backdrop</a:t>
            </a:r>
            <a:r>
              <a:rPr lang="en-US" dirty="0"/>
              <a:t> image)</a:t>
            </a:r>
          </a:p>
          <a:p>
            <a:endParaRPr lang="en-US" dirty="0"/>
          </a:p>
        </p:txBody>
      </p:sp>
      <p:sp>
        <p:nvSpPr>
          <p:cNvPr id="15" name="Slide Number Placeholder 14">
            <a:extLst>
              <a:ext uri="{FF2B5EF4-FFF2-40B4-BE49-F238E27FC236}">
                <a16:creationId xmlns:a16="http://schemas.microsoft.com/office/drawing/2014/main" id="{337652B8-3D43-2C4C-B90D-F5B5F485417B}"/>
              </a:ext>
            </a:extLst>
          </p:cNvPr>
          <p:cNvSpPr>
            <a:spLocks noGrp="1"/>
          </p:cNvSpPr>
          <p:nvPr>
            <p:ph type="sldNum" sz="quarter" idx="12"/>
          </p:nvPr>
        </p:nvSpPr>
        <p:spPr/>
        <p:txBody>
          <a:bodyPr/>
          <a:lstStyle/>
          <a:p>
            <a:fld id="{45224031-3B2A-4E4A-906F-1E674A164800}" type="slidenum">
              <a:rPr lang="en-US" smtClean="0"/>
              <a:t>18</a:t>
            </a:fld>
            <a:endParaRPr lang="en-US"/>
          </a:p>
        </p:txBody>
      </p:sp>
      <p:sp>
        <p:nvSpPr>
          <p:cNvPr id="18" name="Footer Placeholder 17">
            <a:extLst>
              <a:ext uri="{FF2B5EF4-FFF2-40B4-BE49-F238E27FC236}">
                <a16:creationId xmlns:a16="http://schemas.microsoft.com/office/drawing/2014/main" id="{35FEE204-A536-E241-867A-358EE08A84AD}"/>
              </a:ext>
            </a:extLst>
          </p:cNvPr>
          <p:cNvSpPr>
            <a:spLocks noGrp="1"/>
          </p:cNvSpPr>
          <p:nvPr>
            <p:ph type="ftr" sz="quarter" idx="11"/>
          </p:nvPr>
        </p:nvSpPr>
        <p:spPr/>
        <p:txBody>
          <a:bodyPr/>
          <a:lstStyle/>
          <a:p>
            <a:r>
              <a:rPr lang="en-GB"/>
              <a:t>Teaching Your Kids Programming with Scratch</a:t>
            </a:r>
            <a:endParaRPr lang="en-US"/>
          </a:p>
        </p:txBody>
      </p:sp>
      <p:pic>
        <p:nvPicPr>
          <p:cNvPr id="17" name="Picture 16">
            <a:extLst>
              <a:ext uri="{FF2B5EF4-FFF2-40B4-BE49-F238E27FC236}">
                <a16:creationId xmlns:a16="http://schemas.microsoft.com/office/drawing/2014/main" id="{E3482DE4-81EA-C64C-9862-EA8116C74CDB}"/>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foregroundMark x1="45313" y1="73684" x2="40625" y2="38158"/>
                        <a14:foregroundMark x1="40625" y1="36842" x2="57813" y2="63158"/>
                        <a14:foregroundMark x1="57813" y1="64474" x2="57813" y2="44737"/>
                        <a14:foregroundMark x1="59375" y1="44737" x2="45313" y2="28947"/>
                        <a14:foregroundMark x1="45313" y1="27632" x2="45313" y2="27632"/>
                        <a14:foregroundMark x1="46875" y1="51316" x2="35938" y2="30263"/>
                        <a14:foregroundMark x1="32813" y1="63158" x2="20313" y2="43421"/>
                        <a14:foregroundMark x1="29688" y1="80263" x2="17188" y2="67105"/>
                        <a14:foregroundMark x1="28125" y1="67105" x2="65625" y2="78947"/>
                        <a14:foregroundMark x1="65625" y1="77632" x2="31250" y2="43421"/>
                        <a14:foregroundMark x1="54688" y1="46053" x2="78125" y2="40789"/>
                        <a14:foregroundMark x1="75000" y1="42105" x2="75000" y2="42105"/>
                        <a14:foregroundMark x1="73438" y1="42105" x2="73438" y2="42105"/>
                        <a14:foregroundMark x1="73438" y1="42105" x2="40625" y2="28947"/>
                        <a14:foregroundMark x1="39063" y1="69737" x2="31250" y2="31579"/>
                        <a14:foregroundMark x1="34375" y1="82895" x2="25000" y2="36842"/>
                        <a14:foregroundMark x1="31250" y1="75000" x2="15625" y2="56579"/>
                        <a14:foregroundMark x1="17188" y1="61842" x2="17188" y2="42105"/>
                        <a14:foregroundMark x1="18750" y1="42105" x2="20313" y2="60526"/>
                        <a14:foregroundMark x1="53125" y1="64474" x2="15625" y2="59211"/>
                        <a14:foregroundMark x1="26563" y1="53947" x2="20313" y2="72368"/>
                        <a14:foregroundMark x1="20313" y1="71053" x2="14063" y2="56579"/>
                        <a14:foregroundMark x1="37500" y1="81579" x2="67188" y2="76316"/>
                        <a14:foregroundMark x1="67188" y1="76316" x2="82813" y2="52632"/>
                        <a14:foregroundMark x1="75000" y1="59211" x2="65625" y2="78947"/>
                        <a14:foregroundMark x1="65625" y1="77632" x2="42188" y2="85526"/>
                        <a14:foregroundMark x1="42188" y1="84211" x2="81250" y2="59211"/>
                        <a14:foregroundMark x1="81250" y1="57895" x2="45313" y2="85526"/>
                        <a14:foregroundMark x1="32813" y1="78947" x2="81250" y2="65789"/>
                        <a14:foregroundMark x1="81250" y1="64474" x2="46875" y2="84211"/>
                      </a14:backgroundRemoval>
                    </a14:imgEffect>
                  </a14:imgLayer>
                </a14:imgProps>
              </a:ext>
            </a:extLst>
          </a:blip>
          <a:srcRect t="14869"/>
          <a:stretch/>
        </p:blipFill>
        <p:spPr>
          <a:xfrm>
            <a:off x="1143327" y="3399314"/>
            <a:ext cx="406400" cy="410842"/>
          </a:xfrm>
          <a:prstGeom prst="rect">
            <a:avLst/>
          </a:prstGeom>
        </p:spPr>
      </p:pic>
      <p:pic>
        <p:nvPicPr>
          <p:cNvPr id="22" name="Picture 21">
            <a:extLst>
              <a:ext uri="{FF2B5EF4-FFF2-40B4-BE49-F238E27FC236}">
                <a16:creationId xmlns:a16="http://schemas.microsoft.com/office/drawing/2014/main" id="{9EF8C45D-5926-524F-9E06-2EBE0952D448}"/>
              </a:ext>
            </a:extLst>
          </p:cNvPr>
          <p:cNvPicPr>
            <a:picLocks noChangeAspect="1"/>
          </p:cNvPicPr>
          <p:nvPr/>
        </p:nvPicPr>
        <p:blipFill>
          <a:blip r:embed="rId10"/>
          <a:stretch>
            <a:fillRect/>
          </a:stretch>
        </p:blipFill>
        <p:spPr>
          <a:xfrm>
            <a:off x="1029743" y="3787615"/>
            <a:ext cx="1210298" cy="599386"/>
          </a:xfrm>
          <a:prstGeom prst="rect">
            <a:avLst/>
          </a:prstGeom>
        </p:spPr>
      </p:pic>
    </p:spTree>
    <p:extLst>
      <p:ext uri="{BB962C8B-B14F-4D97-AF65-F5344CB8AC3E}">
        <p14:creationId xmlns:p14="http://schemas.microsoft.com/office/powerpoint/2010/main" val="804908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031339-97E0-114B-9446-FAD35480A7A1}"/>
              </a:ext>
            </a:extLst>
          </p:cNvPr>
          <p:cNvPicPr>
            <a:picLocks noChangeAspect="1"/>
          </p:cNvPicPr>
          <p:nvPr/>
        </p:nvPicPr>
        <p:blipFill rotWithShape="1">
          <a:blip r:embed="rId2"/>
          <a:srcRect t="9091"/>
          <a:stretch/>
        </p:blipFill>
        <p:spPr>
          <a:xfrm>
            <a:off x="609600" y="311728"/>
            <a:ext cx="10972800" cy="6234545"/>
          </a:xfrm>
          <a:prstGeom prst="rect">
            <a:avLst/>
          </a:prstGeom>
        </p:spPr>
      </p:pic>
      <p:sp>
        <p:nvSpPr>
          <p:cNvPr id="7" name="TextBox 6">
            <a:extLst>
              <a:ext uri="{FF2B5EF4-FFF2-40B4-BE49-F238E27FC236}">
                <a16:creationId xmlns:a16="http://schemas.microsoft.com/office/drawing/2014/main" id="{E3CAEF64-9DEE-8F4C-869F-1615746A0EDA}"/>
              </a:ext>
            </a:extLst>
          </p:cNvPr>
          <p:cNvSpPr txBox="1"/>
          <p:nvPr/>
        </p:nvSpPr>
        <p:spPr>
          <a:xfrm>
            <a:off x="609600" y="946113"/>
            <a:ext cx="2399818" cy="5309146"/>
          </a:xfrm>
          <a:prstGeom prst="rect">
            <a:avLst/>
          </a:prstGeom>
          <a:solidFill>
            <a:schemeClr val="accent4">
              <a:lumMod val="20000"/>
              <a:lumOff val="80000"/>
              <a:alpha val="50000"/>
            </a:schemeClr>
          </a:solidFill>
          <a:ln w="57150">
            <a:solidFill>
              <a:schemeClr val="accent4"/>
            </a:solidFill>
          </a:ln>
        </p:spPr>
        <p:txBody>
          <a:bodyPr wrap="square" rtlCol="0">
            <a:spAutoFit/>
          </a:bodyPr>
          <a:lstStyle/>
          <a:p>
            <a:endParaRPr lang="en-US" dirty="0"/>
          </a:p>
          <a:p>
            <a:endParaRPr lang="en-US" sz="1100" dirty="0"/>
          </a:p>
          <a:p>
            <a:endParaRPr lang="en-US" sz="1600" dirty="0"/>
          </a:p>
          <a:p>
            <a:endParaRPr lang="en-US" dirty="0"/>
          </a:p>
          <a:p>
            <a:endParaRPr lang="en-US" dirty="0"/>
          </a:p>
          <a:p>
            <a:endParaRPr lang="en-US" dirty="0"/>
          </a:p>
          <a:p>
            <a:endParaRPr lang="en-US" dirty="0"/>
          </a:p>
          <a:p>
            <a:pPr algn="ctr"/>
            <a:r>
              <a:rPr lang="en-US" sz="4100" dirty="0"/>
              <a:t>Blocks palette</a:t>
            </a:r>
          </a:p>
          <a:p>
            <a:endParaRPr lang="en-US" dirty="0"/>
          </a:p>
          <a:p>
            <a:endParaRPr lang="en-US" dirty="0"/>
          </a:p>
          <a:p>
            <a:endParaRPr lang="en-US" dirty="0"/>
          </a:p>
          <a:p>
            <a:endParaRPr lang="en-US" dirty="0"/>
          </a:p>
          <a:p>
            <a:endParaRPr lang="en-US" sz="1200" dirty="0"/>
          </a:p>
          <a:p>
            <a:endParaRPr lang="en-US" dirty="0"/>
          </a:p>
          <a:p>
            <a:endParaRPr lang="en-US" dirty="0"/>
          </a:p>
          <a:p>
            <a:endParaRPr lang="en-US" sz="1000" dirty="0"/>
          </a:p>
          <a:p>
            <a:endParaRPr lang="en-US" sz="1000" dirty="0"/>
          </a:p>
        </p:txBody>
      </p:sp>
      <p:sp>
        <p:nvSpPr>
          <p:cNvPr id="8" name="TextBox 7">
            <a:extLst>
              <a:ext uri="{FF2B5EF4-FFF2-40B4-BE49-F238E27FC236}">
                <a16:creationId xmlns:a16="http://schemas.microsoft.com/office/drawing/2014/main" id="{AE41252A-324C-8E40-825D-62B5AF64B01B}"/>
              </a:ext>
            </a:extLst>
          </p:cNvPr>
          <p:cNvSpPr txBox="1">
            <a:spLocks/>
          </p:cNvSpPr>
          <p:nvPr/>
        </p:nvSpPr>
        <p:spPr>
          <a:xfrm>
            <a:off x="7874881" y="996618"/>
            <a:ext cx="3707519" cy="2677656"/>
          </a:xfrm>
          <a:prstGeom prst="rect">
            <a:avLst/>
          </a:prstGeom>
          <a:solidFill>
            <a:schemeClr val="accent6">
              <a:lumMod val="20000"/>
              <a:lumOff val="80000"/>
              <a:alpha val="78000"/>
            </a:schemeClr>
          </a:solidFill>
          <a:ln w="57150" cap="flat">
            <a:solidFill>
              <a:schemeClr val="accent6"/>
            </a:solidFill>
            <a:round/>
          </a:ln>
          <a:effectLst>
            <a:softEdge rad="0"/>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en-US" sz="1600" dirty="0"/>
          </a:p>
          <a:p>
            <a:pPr algn="ctr"/>
            <a:endParaRPr lang="en-US" sz="1600" dirty="0"/>
          </a:p>
          <a:p>
            <a:pPr algn="ctr"/>
            <a:endParaRPr lang="en-US" sz="1600" dirty="0"/>
          </a:p>
          <a:p>
            <a:pPr algn="ctr"/>
            <a:endParaRPr lang="en-US" sz="1600" dirty="0"/>
          </a:p>
          <a:p>
            <a:pPr algn="ctr"/>
            <a:r>
              <a:rPr lang="en-US" sz="4000" dirty="0"/>
              <a:t>Stage</a:t>
            </a:r>
          </a:p>
          <a:p>
            <a:pPr algn="ctr"/>
            <a:endParaRPr lang="en-US" sz="1600" dirty="0"/>
          </a:p>
          <a:p>
            <a:pPr algn="ctr"/>
            <a:endParaRPr lang="en-US" sz="1600" dirty="0"/>
          </a:p>
          <a:p>
            <a:pPr algn="ctr"/>
            <a:endParaRPr lang="en-US" sz="1600" dirty="0"/>
          </a:p>
          <a:p>
            <a:pPr algn="ctr"/>
            <a:endParaRPr lang="en-US" sz="1600" dirty="0"/>
          </a:p>
        </p:txBody>
      </p:sp>
      <p:sp>
        <p:nvSpPr>
          <p:cNvPr id="9" name="TextBox 8">
            <a:extLst>
              <a:ext uri="{FF2B5EF4-FFF2-40B4-BE49-F238E27FC236}">
                <a16:creationId xmlns:a16="http://schemas.microsoft.com/office/drawing/2014/main" id="{64695598-6E3A-BF44-9F9C-AE2EC8AF2B71}"/>
              </a:ext>
            </a:extLst>
          </p:cNvPr>
          <p:cNvSpPr txBox="1"/>
          <p:nvPr/>
        </p:nvSpPr>
        <p:spPr>
          <a:xfrm>
            <a:off x="7874881" y="1027946"/>
            <a:ext cx="1339164" cy="338554"/>
          </a:xfrm>
          <a:prstGeom prst="rect">
            <a:avLst/>
          </a:prstGeom>
          <a:noFill/>
        </p:spPr>
        <p:txBody>
          <a:bodyPr wrap="square" rtlCol="0">
            <a:spAutoFit/>
          </a:bodyPr>
          <a:lstStyle/>
          <a:p>
            <a:r>
              <a:rPr lang="en-US" sz="1600" dirty="0"/>
              <a:t>x: -240  y: 180</a:t>
            </a:r>
          </a:p>
        </p:txBody>
      </p:sp>
      <p:sp>
        <p:nvSpPr>
          <p:cNvPr id="10" name="TextBox 9">
            <a:extLst>
              <a:ext uri="{FF2B5EF4-FFF2-40B4-BE49-F238E27FC236}">
                <a16:creationId xmlns:a16="http://schemas.microsoft.com/office/drawing/2014/main" id="{F2396471-B78B-2B44-9692-DF1334CCDBC7}"/>
              </a:ext>
            </a:extLst>
          </p:cNvPr>
          <p:cNvSpPr txBox="1"/>
          <p:nvPr/>
        </p:nvSpPr>
        <p:spPr>
          <a:xfrm>
            <a:off x="7874881" y="3331382"/>
            <a:ext cx="1402237" cy="338554"/>
          </a:xfrm>
          <a:prstGeom prst="rect">
            <a:avLst/>
          </a:prstGeom>
          <a:noFill/>
        </p:spPr>
        <p:txBody>
          <a:bodyPr wrap="square" rtlCol="0">
            <a:spAutoFit/>
          </a:bodyPr>
          <a:lstStyle/>
          <a:p>
            <a:r>
              <a:rPr lang="en-US" sz="1600" dirty="0"/>
              <a:t>x: -240  y: -180</a:t>
            </a:r>
          </a:p>
        </p:txBody>
      </p:sp>
      <p:sp>
        <p:nvSpPr>
          <p:cNvPr id="11" name="TextBox 10">
            <a:extLst>
              <a:ext uri="{FF2B5EF4-FFF2-40B4-BE49-F238E27FC236}">
                <a16:creationId xmlns:a16="http://schemas.microsoft.com/office/drawing/2014/main" id="{2818DDCF-51ED-A948-9300-B1103AE2EE10}"/>
              </a:ext>
            </a:extLst>
          </p:cNvPr>
          <p:cNvSpPr txBox="1"/>
          <p:nvPr/>
        </p:nvSpPr>
        <p:spPr>
          <a:xfrm>
            <a:off x="10243236" y="3331382"/>
            <a:ext cx="1339164" cy="338554"/>
          </a:xfrm>
          <a:prstGeom prst="rect">
            <a:avLst/>
          </a:prstGeom>
          <a:noFill/>
        </p:spPr>
        <p:txBody>
          <a:bodyPr wrap="square" rtlCol="0">
            <a:spAutoFit/>
          </a:bodyPr>
          <a:lstStyle/>
          <a:p>
            <a:r>
              <a:rPr lang="en-US" sz="1600" dirty="0"/>
              <a:t>x: 240  y: -180</a:t>
            </a:r>
          </a:p>
        </p:txBody>
      </p:sp>
      <p:sp>
        <p:nvSpPr>
          <p:cNvPr id="12" name="TextBox 11">
            <a:extLst>
              <a:ext uri="{FF2B5EF4-FFF2-40B4-BE49-F238E27FC236}">
                <a16:creationId xmlns:a16="http://schemas.microsoft.com/office/drawing/2014/main" id="{BBFCF9D7-7168-FB42-9B9B-23FCD3C3EF78}"/>
              </a:ext>
            </a:extLst>
          </p:cNvPr>
          <p:cNvSpPr txBox="1"/>
          <p:nvPr/>
        </p:nvSpPr>
        <p:spPr>
          <a:xfrm>
            <a:off x="10306309" y="996618"/>
            <a:ext cx="1276091" cy="338554"/>
          </a:xfrm>
          <a:prstGeom prst="rect">
            <a:avLst/>
          </a:prstGeom>
          <a:noFill/>
        </p:spPr>
        <p:txBody>
          <a:bodyPr wrap="square" rtlCol="0">
            <a:spAutoFit/>
          </a:bodyPr>
          <a:lstStyle/>
          <a:p>
            <a:r>
              <a:rPr lang="en-US" sz="1600" dirty="0"/>
              <a:t>x: 240  y: 180</a:t>
            </a:r>
          </a:p>
        </p:txBody>
      </p:sp>
      <p:sp>
        <p:nvSpPr>
          <p:cNvPr id="13" name="TextBox 12">
            <a:extLst>
              <a:ext uri="{FF2B5EF4-FFF2-40B4-BE49-F238E27FC236}">
                <a16:creationId xmlns:a16="http://schemas.microsoft.com/office/drawing/2014/main" id="{F2465D39-A9CC-0747-AE56-6E37AC74527D}"/>
              </a:ext>
            </a:extLst>
          </p:cNvPr>
          <p:cNvSpPr txBox="1"/>
          <p:nvPr/>
        </p:nvSpPr>
        <p:spPr>
          <a:xfrm>
            <a:off x="7874881" y="4646636"/>
            <a:ext cx="3051620" cy="2000548"/>
          </a:xfrm>
          <a:prstGeom prst="rect">
            <a:avLst/>
          </a:prstGeom>
          <a:solidFill>
            <a:schemeClr val="accent5">
              <a:lumMod val="20000"/>
              <a:lumOff val="80000"/>
              <a:alpha val="50000"/>
            </a:schemeClr>
          </a:solidFill>
          <a:ln w="57150">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en-US" dirty="0"/>
          </a:p>
          <a:p>
            <a:pPr algn="ctr"/>
            <a:r>
              <a:rPr lang="en-US" sz="4400" dirty="0"/>
              <a:t>List of sprites</a:t>
            </a:r>
          </a:p>
          <a:p>
            <a:pPr algn="ctr"/>
            <a:endParaRPr lang="en-US" dirty="0"/>
          </a:p>
        </p:txBody>
      </p:sp>
      <p:sp>
        <p:nvSpPr>
          <p:cNvPr id="14" name="TextBox 13">
            <a:extLst>
              <a:ext uri="{FF2B5EF4-FFF2-40B4-BE49-F238E27FC236}">
                <a16:creationId xmlns:a16="http://schemas.microsoft.com/office/drawing/2014/main" id="{BED590A9-EB82-DF44-A044-56CC04D259D6}"/>
              </a:ext>
            </a:extLst>
          </p:cNvPr>
          <p:cNvSpPr txBox="1"/>
          <p:nvPr/>
        </p:nvSpPr>
        <p:spPr>
          <a:xfrm>
            <a:off x="3095729" y="977319"/>
            <a:ext cx="4690234" cy="5201424"/>
          </a:xfrm>
          <a:prstGeom prst="rect">
            <a:avLst/>
          </a:prstGeom>
          <a:solidFill>
            <a:schemeClr val="accent2">
              <a:lumMod val="20000"/>
              <a:lumOff val="80000"/>
              <a:alpha val="50000"/>
            </a:schemeClr>
          </a:solidFill>
          <a:ln w="5715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sz="4400" dirty="0"/>
              <a:t>Scripts area</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Tree>
    <p:extLst>
      <p:ext uri="{BB962C8B-B14F-4D97-AF65-F5344CB8AC3E}">
        <p14:creationId xmlns:p14="http://schemas.microsoft.com/office/powerpoint/2010/main" val="2360621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D86F7-64EF-E240-BA56-03FAFFAC06B4}"/>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B426565C-366F-3342-AAA8-9CDB3F9F5727}"/>
              </a:ext>
            </a:extLst>
          </p:cNvPr>
          <p:cNvSpPr>
            <a:spLocks noGrp="1"/>
          </p:cNvSpPr>
          <p:nvPr>
            <p:ph idx="1"/>
          </p:nvPr>
        </p:nvSpPr>
        <p:spPr/>
        <p:txBody>
          <a:bodyPr/>
          <a:lstStyle/>
          <a:p>
            <a:r>
              <a:rPr lang="en-US" dirty="0"/>
              <a:t>Ana </a:t>
            </a:r>
            <a:r>
              <a:rPr lang="en-US" dirty="0" err="1"/>
              <a:t>Jalba</a:t>
            </a:r>
            <a:endParaRPr lang="en-US" dirty="0"/>
          </a:p>
          <a:p>
            <a:r>
              <a:rPr lang="en-US" dirty="0"/>
              <a:t>Associate Software Engineer</a:t>
            </a:r>
          </a:p>
          <a:p>
            <a:r>
              <a:rPr lang="en-US" dirty="0"/>
              <a:t>BDP – </a:t>
            </a:r>
            <a:r>
              <a:rPr lang="en-US" dirty="0" err="1"/>
              <a:t>Hotels.com</a:t>
            </a:r>
            <a:endParaRPr lang="en-US" dirty="0"/>
          </a:p>
          <a:p>
            <a:r>
              <a:rPr lang="en-US" dirty="0"/>
              <a:t>Computer Science – King’s College London</a:t>
            </a:r>
          </a:p>
        </p:txBody>
      </p:sp>
      <p:sp>
        <p:nvSpPr>
          <p:cNvPr id="4" name="Footer Placeholder 3">
            <a:extLst>
              <a:ext uri="{FF2B5EF4-FFF2-40B4-BE49-F238E27FC236}">
                <a16:creationId xmlns:a16="http://schemas.microsoft.com/office/drawing/2014/main" id="{52523C93-769B-7C42-B757-AD34A18D02BD}"/>
              </a:ext>
            </a:extLst>
          </p:cNvPr>
          <p:cNvSpPr>
            <a:spLocks noGrp="1"/>
          </p:cNvSpPr>
          <p:nvPr>
            <p:ph type="ftr" sz="quarter" idx="11"/>
          </p:nvPr>
        </p:nvSpPr>
        <p:spPr/>
        <p:txBody>
          <a:bodyPr/>
          <a:lstStyle/>
          <a:p>
            <a:r>
              <a:rPr lang="en-GB"/>
              <a:t>Teaching Your Kids Programming with Scratch</a:t>
            </a:r>
            <a:endParaRPr lang="en-US"/>
          </a:p>
        </p:txBody>
      </p:sp>
      <p:sp>
        <p:nvSpPr>
          <p:cNvPr id="5" name="Slide Number Placeholder 4">
            <a:extLst>
              <a:ext uri="{FF2B5EF4-FFF2-40B4-BE49-F238E27FC236}">
                <a16:creationId xmlns:a16="http://schemas.microsoft.com/office/drawing/2014/main" id="{5D90367E-EE66-F34E-A487-057328ABDA98}"/>
              </a:ext>
            </a:extLst>
          </p:cNvPr>
          <p:cNvSpPr>
            <a:spLocks noGrp="1"/>
          </p:cNvSpPr>
          <p:nvPr>
            <p:ph type="sldNum" sz="quarter" idx="12"/>
          </p:nvPr>
        </p:nvSpPr>
        <p:spPr/>
        <p:txBody>
          <a:bodyPr/>
          <a:lstStyle/>
          <a:p>
            <a:fld id="{45224031-3B2A-4E4A-906F-1E674A164800}" type="slidenum">
              <a:rPr lang="en-US" smtClean="0"/>
              <a:t>2</a:t>
            </a:fld>
            <a:endParaRPr lang="en-US"/>
          </a:p>
        </p:txBody>
      </p:sp>
    </p:spTree>
    <p:extLst>
      <p:ext uri="{BB962C8B-B14F-4D97-AF65-F5344CB8AC3E}">
        <p14:creationId xmlns:p14="http://schemas.microsoft.com/office/powerpoint/2010/main" val="2930756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0215A-A7DF-024D-A9D1-005272075AA4}"/>
              </a:ext>
            </a:extLst>
          </p:cNvPr>
          <p:cNvSpPr>
            <a:spLocks noGrp="1"/>
          </p:cNvSpPr>
          <p:nvPr>
            <p:ph type="title"/>
          </p:nvPr>
        </p:nvSpPr>
        <p:spPr>
          <a:xfrm>
            <a:off x="838200" y="365125"/>
            <a:ext cx="10515600" cy="1325563"/>
          </a:xfrm>
        </p:spPr>
        <p:txBody>
          <a:bodyPr/>
          <a:lstStyle/>
          <a:p>
            <a:r>
              <a:rPr lang="en-US" dirty="0"/>
              <a:t>Prepare to fly</a:t>
            </a:r>
          </a:p>
        </p:txBody>
      </p:sp>
      <p:sp>
        <p:nvSpPr>
          <p:cNvPr id="3" name="Content Placeholder 2">
            <a:extLst>
              <a:ext uri="{FF2B5EF4-FFF2-40B4-BE49-F238E27FC236}">
                <a16:creationId xmlns:a16="http://schemas.microsoft.com/office/drawing/2014/main" id="{9846196E-AB2A-3741-A5B8-F6B8AF9B8B08}"/>
              </a:ext>
            </a:extLst>
          </p:cNvPr>
          <p:cNvSpPr>
            <a:spLocks noGrp="1"/>
          </p:cNvSpPr>
          <p:nvPr>
            <p:ph idx="1"/>
          </p:nvPr>
        </p:nvSpPr>
        <p:spPr>
          <a:xfrm>
            <a:off x="838200" y="1825625"/>
            <a:ext cx="10515600" cy="4351338"/>
          </a:xfrm>
        </p:spPr>
        <p:txBody>
          <a:bodyPr/>
          <a:lstStyle/>
          <a:p>
            <a:r>
              <a:rPr lang="en-US" dirty="0"/>
              <a:t>From </a:t>
            </a:r>
            <a:r>
              <a:rPr lang="en-US" dirty="0">
                <a:solidFill>
                  <a:schemeClr val="accent4"/>
                </a:solidFill>
              </a:rPr>
              <a:t>Events</a:t>
            </a:r>
            <a:r>
              <a:rPr lang="en-US" dirty="0"/>
              <a:t>, drag                  to the sprite’s script area</a:t>
            </a:r>
          </a:p>
          <a:p>
            <a:r>
              <a:rPr lang="en-US" dirty="0"/>
              <a:t>From </a:t>
            </a:r>
            <a:r>
              <a:rPr lang="en-US" dirty="0">
                <a:solidFill>
                  <a:srgbClr val="7030A0"/>
                </a:solidFill>
              </a:rPr>
              <a:t>Looks</a:t>
            </a:r>
            <a:r>
              <a:rPr lang="en-US" dirty="0"/>
              <a:t>, drag:</a:t>
            </a:r>
          </a:p>
          <a:p>
            <a:pPr lvl="1"/>
            <a:r>
              <a:rPr lang="en-US" sz="3200" dirty="0"/>
              <a:t>.</a:t>
            </a:r>
          </a:p>
          <a:p>
            <a:pPr lvl="1"/>
            <a:r>
              <a:rPr lang="en-US" sz="3200" dirty="0"/>
              <a:t>.</a:t>
            </a:r>
          </a:p>
          <a:p>
            <a:pPr lvl="1"/>
            <a:r>
              <a:rPr lang="en-US" dirty="0"/>
              <a:t>attach them to “when flag clicked”</a:t>
            </a:r>
          </a:p>
          <a:p>
            <a:pPr lvl="1"/>
            <a:endParaRPr lang="en-US" dirty="0"/>
          </a:p>
          <a:p>
            <a:r>
              <a:rPr lang="en-US" dirty="0"/>
              <a:t>It should look like this at the end</a:t>
            </a:r>
          </a:p>
        </p:txBody>
      </p:sp>
      <p:pic>
        <p:nvPicPr>
          <p:cNvPr id="15" name="Picture 14">
            <a:extLst>
              <a:ext uri="{FF2B5EF4-FFF2-40B4-BE49-F238E27FC236}">
                <a16:creationId xmlns:a16="http://schemas.microsoft.com/office/drawing/2014/main" id="{DA88F8CB-C400-3E4B-8D12-2AB21FD016B3}"/>
              </a:ext>
            </a:extLst>
          </p:cNvPr>
          <p:cNvPicPr>
            <a:picLocks noChangeAspect="1"/>
          </p:cNvPicPr>
          <p:nvPr/>
        </p:nvPicPr>
        <p:blipFill>
          <a:blip r:embed="rId2"/>
          <a:stretch>
            <a:fillRect/>
          </a:stretch>
        </p:blipFill>
        <p:spPr>
          <a:xfrm>
            <a:off x="4175167" y="134033"/>
            <a:ext cx="2230582" cy="1787746"/>
          </a:xfrm>
          <a:prstGeom prst="rect">
            <a:avLst/>
          </a:prstGeom>
        </p:spPr>
      </p:pic>
      <p:sp>
        <p:nvSpPr>
          <p:cNvPr id="16" name="Slide Number Placeholder 15">
            <a:extLst>
              <a:ext uri="{FF2B5EF4-FFF2-40B4-BE49-F238E27FC236}">
                <a16:creationId xmlns:a16="http://schemas.microsoft.com/office/drawing/2014/main" id="{FE30B4B8-D6CD-E143-97F6-6F431CC57F49}"/>
              </a:ext>
            </a:extLst>
          </p:cNvPr>
          <p:cNvSpPr>
            <a:spLocks noGrp="1"/>
          </p:cNvSpPr>
          <p:nvPr>
            <p:ph type="sldNum" sz="quarter" idx="12"/>
          </p:nvPr>
        </p:nvSpPr>
        <p:spPr/>
        <p:txBody>
          <a:bodyPr/>
          <a:lstStyle/>
          <a:p>
            <a:fld id="{45224031-3B2A-4E4A-906F-1E674A164800}" type="slidenum">
              <a:rPr lang="en-US" smtClean="0"/>
              <a:t>20</a:t>
            </a:fld>
            <a:endParaRPr lang="en-US"/>
          </a:p>
        </p:txBody>
      </p:sp>
      <p:sp>
        <p:nvSpPr>
          <p:cNvPr id="19" name="Footer Placeholder 18">
            <a:extLst>
              <a:ext uri="{FF2B5EF4-FFF2-40B4-BE49-F238E27FC236}">
                <a16:creationId xmlns:a16="http://schemas.microsoft.com/office/drawing/2014/main" id="{84CA8705-0C12-8B41-9D72-FBEE712C1B46}"/>
              </a:ext>
            </a:extLst>
          </p:cNvPr>
          <p:cNvSpPr>
            <a:spLocks noGrp="1"/>
          </p:cNvSpPr>
          <p:nvPr>
            <p:ph type="ftr" sz="quarter" idx="11"/>
          </p:nvPr>
        </p:nvSpPr>
        <p:spPr/>
        <p:txBody>
          <a:bodyPr/>
          <a:lstStyle/>
          <a:p>
            <a:r>
              <a:rPr lang="en-GB"/>
              <a:t>Teaching Your Kids Programming with Scratch</a:t>
            </a:r>
            <a:endParaRPr lang="en-US"/>
          </a:p>
        </p:txBody>
      </p:sp>
      <p:pic>
        <p:nvPicPr>
          <p:cNvPr id="13" name="Picture 12">
            <a:extLst>
              <a:ext uri="{FF2B5EF4-FFF2-40B4-BE49-F238E27FC236}">
                <a16:creationId xmlns:a16="http://schemas.microsoft.com/office/drawing/2014/main" id="{5A4BB0D0-3BB4-E040-AB2D-6DC8783FC62E}"/>
              </a:ext>
            </a:extLst>
          </p:cNvPr>
          <p:cNvPicPr>
            <a:picLocks noChangeAspect="1"/>
          </p:cNvPicPr>
          <p:nvPr/>
        </p:nvPicPr>
        <p:blipFill>
          <a:blip r:embed="rId3"/>
          <a:stretch>
            <a:fillRect/>
          </a:stretch>
        </p:blipFill>
        <p:spPr>
          <a:xfrm>
            <a:off x="3827980" y="1690688"/>
            <a:ext cx="1282700" cy="635000"/>
          </a:xfrm>
          <a:prstGeom prst="rect">
            <a:avLst/>
          </a:prstGeom>
        </p:spPr>
      </p:pic>
      <p:pic>
        <p:nvPicPr>
          <p:cNvPr id="14" name="Picture 13">
            <a:extLst>
              <a:ext uri="{FF2B5EF4-FFF2-40B4-BE49-F238E27FC236}">
                <a16:creationId xmlns:a16="http://schemas.microsoft.com/office/drawing/2014/main" id="{4BBB7C8F-5DD6-BC4D-BAFA-A5501214CAFE}"/>
              </a:ext>
            </a:extLst>
          </p:cNvPr>
          <p:cNvPicPr>
            <a:picLocks noChangeAspect="1"/>
          </p:cNvPicPr>
          <p:nvPr/>
        </p:nvPicPr>
        <p:blipFill>
          <a:blip r:embed="rId4"/>
          <a:stretch>
            <a:fillRect/>
          </a:stretch>
        </p:blipFill>
        <p:spPr>
          <a:xfrm>
            <a:off x="1583624" y="2795158"/>
            <a:ext cx="1574800" cy="495300"/>
          </a:xfrm>
          <a:prstGeom prst="rect">
            <a:avLst/>
          </a:prstGeom>
        </p:spPr>
      </p:pic>
      <p:pic>
        <p:nvPicPr>
          <p:cNvPr id="17" name="Picture 16">
            <a:extLst>
              <a:ext uri="{FF2B5EF4-FFF2-40B4-BE49-F238E27FC236}">
                <a16:creationId xmlns:a16="http://schemas.microsoft.com/office/drawing/2014/main" id="{6FBC079E-1378-7C4E-97B2-8523EC305CE0}"/>
              </a:ext>
            </a:extLst>
          </p:cNvPr>
          <p:cNvPicPr>
            <a:picLocks noChangeAspect="1"/>
          </p:cNvPicPr>
          <p:nvPr/>
        </p:nvPicPr>
        <p:blipFill>
          <a:blip r:embed="rId5"/>
          <a:stretch>
            <a:fillRect/>
          </a:stretch>
        </p:blipFill>
        <p:spPr>
          <a:xfrm>
            <a:off x="1583624" y="3348042"/>
            <a:ext cx="2298700" cy="495300"/>
          </a:xfrm>
          <a:prstGeom prst="rect">
            <a:avLst/>
          </a:prstGeom>
        </p:spPr>
      </p:pic>
      <p:pic>
        <p:nvPicPr>
          <p:cNvPr id="18" name="Picture 17">
            <a:extLst>
              <a:ext uri="{FF2B5EF4-FFF2-40B4-BE49-F238E27FC236}">
                <a16:creationId xmlns:a16="http://schemas.microsoft.com/office/drawing/2014/main" id="{2AF97E87-577D-354D-986B-89852D3A2CAE}"/>
              </a:ext>
            </a:extLst>
          </p:cNvPr>
          <p:cNvPicPr>
            <a:picLocks noChangeAspect="1"/>
          </p:cNvPicPr>
          <p:nvPr/>
        </p:nvPicPr>
        <p:blipFill>
          <a:blip r:embed="rId6"/>
          <a:stretch>
            <a:fillRect/>
          </a:stretch>
        </p:blipFill>
        <p:spPr>
          <a:xfrm>
            <a:off x="5969000" y="4206641"/>
            <a:ext cx="2641600" cy="1447800"/>
          </a:xfrm>
          <a:prstGeom prst="rect">
            <a:avLst/>
          </a:prstGeom>
        </p:spPr>
      </p:pic>
    </p:spTree>
    <p:extLst>
      <p:ext uri="{BB962C8B-B14F-4D97-AF65-F5344CB8AC3E}">
        <p14:creationId xmlns:p14="http://schemas.microsoft.com/office/powerpoint/2010/main" val="230659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0215A-A7DF-024D-A9D1-005272075AA4}"/>
              </a:ext>
            </a:extLst>
          </p:cNvPr>
          <p:cNvSpPr>
            <a:spLocks noGrp="1"/>
          </p:cNvSpPr>
          <p:nvPr>
            <p:ph type="title"/>
          </p:nvPr>
        </p:nvSpPr>
        <p:spPr>
          <a:xfrm>
            <a:off x="838200" y="365125"/>
            <a:ext cx="10515600" cy="1325563"/>
          </a:xfrm>
        </p:spPr>
        <p:txBody>
          <a:bodyPr/>
          <a:lstStyle/>
          <a:p>
            <a:r>
              <a:rPr lang="en-US" dirty="0"/>
              <a:t>The scenery</a:t>
            </a:r>
          </a:p>
        </p:txBody>
      </p:sp>
      <p:sp>
        <p:nvSpPr>
          <p:cNvPr id="3" name="Content Placeholder 2">
            <a:extLst>
              <a:ext uri="{FF2B5EF4-FFF2-40B4-BE49-F238E27FC236}">
                <a16:creationId xmlns:a16="http://schemas.microsoft.com/office/drawing/2014/main" id="{9846196E-AB2A-3741-A5B8-F6B8AF9B8B08}"/>
              </a:ext>
            </a:extLst>
          </p:cNvPr>
          <p:cNvSpPr>
            <a:spLocks noGrp="1"/>
          </p:cNvSpPr>
          <p:nvPr>
            <p:ph idx="1"/>
          </p:nvPr>
        </p:nvSpPr>
        <p:spPr>
          <a:xfrm>
            <a:off x="838200" y="1825625"/>
            <a:ext cx="10515600" cy="4351338"/>
          </a:xfrm>
        </p:spPr>
        <p:txBody>
          <a:bodyPr/>
          <a:lstStyle/>
          <a:p>
            <a:r>
              <a:rPr lang="en-US" dirty="0"/>
              <a:t>Add a new sprite in the shape of a building</a:t>
            </a:r>
          </a:p>
          <a:p>
            <a:pPr lvl="1"/>
            <a:r>
              <a:rPr lang="en-US" dirty="0"/>
              <a:t>new sprite → buildings</a:t>
            </a:r>
          </a:p>
          <a:p>
            <a:r>
              <a:rPr lang="en-US" dirty="0"/>
              <a:t>Drag it to the side of the stage</a:t>
            </a:r>
          </a:p>
          <a:p>
            <a:r>
              <a:rPr lang="en-US" dirty="0"/>
              <a:t>Now we’re going to make it look like the cat is flying</a:t>
            </a:r>
          </a:p>
        </p:txBody>
      </p:sp>
      <p:pic>
        <p:nvPicPr>
          <p:cNvPr id="7" name="Picture 6">
            <a:extLst>
              <a:ext uri="{FF2B5EF4-FFF2-40B4-BE49-F238E27FC236}">
                <a16:creationId xmlns:a16="http://schemas.microsoft.com/office/drawing/2014/main" id="{AC0CC3F0-7433-3D4F-B991-70EA650D0677}"/>
              </a:ext>
            </a:extLst>
          </p:cNvPr>
          <p:cNvPicPr>
            <a:picLocks noChangeAspect="1"/>
          </p:cNvPicPr>
          <p:nvPr/>
        </p:nvPicPr>
        <p:blipFill>
          <a:blip r:embed="rId2"/>
          <a:stretch>
            <a:fillRect/>
          </a:stretch>
        </p:blipFill>
        <p:spPr>
          <a:xfrm>
            <a:off x="3887410" y="314495"/>
            <a:ext cx="555638" cy="1357745"/>
          </a:xfrm>
          <a:prstGeom prst="rect">
            <a:avLst/>
          </a:prstGeom>
        </p:spPr>
      </p:pic>
      <p:pic>
        <p:nvPicPr>
          <p:cNvPr id="9" name="Picture 8" descr="A close up of a sign&#13;&#10;&#13;&#10;Description automatically generated">
            <a:extLst>
              <a:ext uri="{FF2B5EF4-FFF2-40B4-BE49-F238E27FC236}">
                <a16:creationId xmlns:a16="http://schemas.microsoft.com/office/drawing/2014/main" id="{E07781B9-BAFC-E045-8793-520088A5513B}"/>
              </a:ext>
            </a:extLst>
          </p:cNvPr>
          <p:cNvPicPr>
            <a:picLocks noChangeAspect="1"/>
          </p:cNvPicPr>
          <p:nvPr/>
        </p:nvPicPr>
        <p:blipFill>
          <a:blip r:embed="rId3"/>
          <a:stretch>
            <a:fillRect/>
          </a:stretch>
        </p:blipFill>
        <p:spPr>
          <a:xfrm>
            <a:off x="4513947" y="542314"/>
            <a:ext cx="555638" cy="1113438"/>
          </a:xfrm>
          <a:prstGeom prst="rect">
            <a:avLst/>
          </a:prstGeom>
        </p:spPr>
      </p:pic>
      <p:pic>
        <p:nvPicPr>
          <p:cNvPr id="13" name="Picture 12" descr="A close up of a sign&#13;&#10;&#13;&#10;Description automatically generated">
            <a:extLst>
              <a:ext uri="{FF2B5EF4-FFF2-40B4-BE49-F238E27FC236}">
                <a16:creationId xmlns:a16="http://schemas.microsoft.com/office/drawing/2014/main" id="{04240F22-502E-D047-8C1F-E268DA0CCFD0}"/>
              </a:ext>
            </a:extLst>
          </p:cNvPr>
          <p:cNvPicPr>
            <a:picLocks noChangeAspect="1"/>
          </p:cNvPicPr>
          <p:nvPr/>
        </p:nvPicPr>
        <p:blipFill>
          <a:blip r:embed="rId4"/>
          <a:stretch>
            <a:fillRect/>
          </a:stretch>
        </p:blipFill>
        <p:spPr>
          <a:xfrm>
            <a:off x="5790190" y="294873"/>
            <a:ext cx="319740" cy="1298338"/>
          </a:xfrm>
          <a:prstGeom prst="rect">
            <a:avLst/>
          </a:prstGeom>
        </p:spPr>
      </p:pic>
      <p:pic>
        <p:nvPicPr>
          <p:cNvPr id="16" name="Picture 15" descr="A close up of a building&#13;&#10;&#13;&#10;Description automatically generated">
            <a:extLst>
              <a:ext uri="{FF2B5EF4-FFF2-40B4-BE49-F238E27FC236}">
                <a16:creationId xmlns:a16="http://schemas.microsoft.com/office/drawing/2014/main" id="{2A1C05B6-9673-6448-9E26-933241F39F2D}"/>
              </a:ext>
            </a:extLst>
          </p:cNvPr>
          <p:cNvPicPr>
            <a:picLocks noChangeAspect="1"/>
          </p:cNvPicPr>
          <p:nvPr/>
        </p:nvPicPr>
        <p:blipFill>
          <a:blip r:embed="rId5"/>
          <a:stretch>
            <a:fillRect/>
          </a:stretch>
        </p:blipFill>
        <p:spPr>
          <a:xfrm>
            <a:off x="5112775" y="731693"/>
            <a:ext cx="591035" cy="859907"/>
          </a:xfrm>
          <a:prstGeom prst="rect">
            <a:avLst/>
          </a:prstGeom>
        </p:spPr>
      </p:pic>
      <p:pic>
        <p:nvPicPr>
          <p:cNvPr id="18" name="Picture 17" descr="A picture containing object&#13;&#10;&#13;&#10;Description automatically generated">
            <a:extLst>
              <a:ext uri="{FF2B5EF4-FFF2-40B4-BE49-F238E27FC236}">
                <a16:creationId xmlns:a16="http://schemas.microsoft.com/office/drawing/2014/main" id="{D9EDA0CA-769D-9349-B83C-147B2BCDAF48}"/>
              </a:ext>
            </a:extLst>
          </p:cNvPr>
          <p:cNvPicPr>
            <a:picLocks noChangeAspect="1"/>
          </p:cNvPicPr>
          <p:nvPr/>
        </p:nvPicPr>
        <p:blipFill>
          <a:blip r:embed="rId6"/>
          <a:stretch>
            <a:fillRect/>
          </a:stretch>
        </p:blipFill>
        <p:spPr>
          <a:xfrm>
            <a:off x="6216077" y="287864"/>
            <a:ext cx="403851" cy="1308029"/>
          </a:xfrm>
          <a:prstGeom prst="rect">
            <a:avLst/>
          </a:prstGeom>
        </p:spPr>
      </p:pic>
      <p:sp>
        <p:nvSpPr>
          <p:cNvPr id="25" name="Slide Number Placeholder 24">
            <a:extLst>
              <a:ext uri="{FF2B5EF4-FFF2-40B4-BE49-F238E27FC236}">
                <a16:creationId xmlns:a16="http://schemas.microsoft.com/office/drawing/2014/main" id="{F7B0BEBF-BB65-5144-A751-622CF2B01199}"/>
              </a:ext>
            </a:extLst>
          </p:cNvPr>
          <p:cNvSpPr>
            <a:spLocks noGrp="1"/>
          </p:cNvSpPr>
          <p:nvPr>
            <p:ph type="sldNum" sz="quarter" idx="12"/>
          </p:nvPr>
        </p:nvSpPr>
        <p:spPr/>
        <p:txBody>
          <a:bodyPr/>
          <a:lstStyle/>
          <a:p>
            <a:fld id="{45224031-3B2A-4E4A-906F-1E674A164800}" type="slidenum">
              <a:rPr lang="en-US" smtClean="0"/>
              <a:t>21</a:t>
            </a:fld>
            <a:endParaRPr lang="en-US"/>
          </a:p>
        </p:txBody>
      </p:sp>
      <p:sp>
        <p:nvSpPr>
          <p:cNvPr id="28" name="Footer Placeholder 27">
            <a:extLst>
              <a:ext uri="{FF2B5EF4-FFF2-40B4-BE49-F238E27FC236}">
                <a16:creationId xmlns:a16="http://schemas.microsoft.com/office/drawing/2014/main" id="{15BB7002-B661-FA43-93E8-97D4190FB97C}"/>
              </a:ext>
            </a:extLst>
          </p:cNvPr>
          <p:cNvSpPr>
            <a:spLocks noGrp="1"/>
          </p:cNvSpPr>
          <p:nvPr>
            <p:ph type="ftr" sz="quarter" idx="11"/>
          </p:nvPr>
        </p:nvSpPr>
        <p:spPr/>
        <p:txBody>
          <a:bodyPr/>
          <a:lstStyle/>
          <a:p>
            <a:r>
              <a:rPr lang="en-GB"/>
              <a:t>Teaching Your Kids Programming with Scratch</a:t>
            </a:r>
            <a:endParaRPr lang="en-US"/>
          </a:p>
        </p:txBody>
      </p:sp>
    </p:spTree>
    <p:extLst>
      <p:ext uri="{BB962C8B-B14F-4D97-AF65-F5344CB8AC3E}">
        <p14:creationId xmlns:p14="http://schemas.microsoft.com/office/powerpoint/2010/main" val="2763943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11F4724-05B9-4E45-B3C7-55EC329CF64B}"/>
              </a:ext>
            </a:extLst>
          </p:cNvPr>
          <p:cNvPicPr>
            <a:picLocks noChangeAspect="1"/>
          </p:cNvPicPr>
          <p:nvPr/>
        </p:nvPicPr>
        <p:blipFill>
          <a:blip r:embed="rId3"/>
          <a:stretch>
            <a:fillRect/>
          </a:stretch>
        </p:blipFill>
        <p:spPr>
          <a:xfrm>
            <a:off x="9264155" y="3111900"/>
            <a:ext cx="1727200" cy="3238500"/>
          </a:xfrm>
          <a:prstGeom prst="rect">
            <a:avLst/>
          </a:prstGeom>
        </p:spPr>
      </p:pic>
      <p:sp>
        <p:nvSpPr>
          <p:cNvPr id="2" name="Title 1">
            <a:extLst>
              <a:ext uri="{FF2B5EF4-FFF2-40B4-BE49-F238E27FC236}">
                <a16:creationId xmlns:a16="http://schemas.microsoft.com/office/drawing/2014/main" id="{3C2EA8A6-7E4B-3E44-9FAB-3E767518B332}"/>
              </a:ext>
            </a:extLst>
          </p:cNvPr>
          <p:cNvSpPr>
            <a:spLocks noGrp="1"/>
          </p:cNvSpPr>
          <p:nvPr>
            <p:ph type="title"/>
          </p:nvPr>
        </p:nvSpPr>
        <p:spPr/>
        <p:txBody>
          <a:bodyPr/>
          <a:lstStyle/>
          <a:p>
            <a:r>
              <a:rPr lang="en-US" dirty="0"/>
              <a:t>Making the scenery move</a:t>
            </a:r>
          </a:p>
        </p:txBody>
      </p:sp>
      <p:sp>
        <p:nvSpPr>
          <p:cNvPr id="3" name="Content Placeholder 2">
            <a:extLst>
              <a:ext uri="{FF2B5EF4-FFF2-40B4-BE49-F238E27FC236}">
                <a16:creationId xmlns:a16="http://schemas.microsoft.com/office/drawing/2014/main" id="{FF8823DE-76D6-4F46-87A2-1ADDB431199E}"/>
              </a:ext>
            </a:extLst>
          </p:cNvPr>
          <p:cNvSpPr>
            <a:spLocks noGrp="1"/>
          </p:cNvSpPr>
          <p:nvPr>
            <p:ph idx="1"/>
          </p:nvPr>
        </p:nvSpPr>
        <p:spPr/>
        <p:txBody>
          <a:bodyPr/>
          <a:lstStyle/>
          <a:p>
            <a:r>
              <a:rPr lang="en-US" dirty="0"/>
              <a:t>From </a:t>
            </a:r>
            <a:r>
              <a:rPr lang="en-US" dirty="0">
                <a:solidFill>
                  <a:schemeClr val="accent4"/>
                </a:solidFill>
              </a:rPr>
              <a:t>Control</a:t>
            </a:r>
            <a:r>
              <a:rPr lang="en-US" dirty="0"/>
              <a:t>, drag:</a:t>
            </a:r>
          </a:p>
          <a:p>
            <a:pPr lvl="1"/>
            <a:r>
              <a:rPr lang="en-US" sz="2000" dirty="0"/>
              <a:t>.</a:t>
            </a:r>
          </a:p>
          <a:p>
            <a:pPr lvl="1"/>
            <a:endParaRPr lang="en-US" sz="2000" dirty="0"/>
          </a:p>
          <a:p>
            <a:pPr lvl="1"/>
            <a:endParaRPr lang="en-US" sz="2000" dirty="0"/>
          </a:p>
          <a:p>
            <a:pPr lvl="1"/>
            <a:r>
              <a:rPr lang="en-US" sz="2000" dirty="0"/>
              <a:t>.</a:t>
            </a:r>
          </a:p>
          <a:p>
            <a:pPr lvl="1"/>
            <a:endParaRPr lang="en-US" sz="1800" dirty="0"/>
          </a:p>
          <a:p>
            <a:r>
              <a:rPr lang="en-US" dirty="0"/>
              <a:t>From </a:t>
            </a:r>
            <a:r>
              <a:rPr lang="en-US" dirty="0">
                <a:solidFill>
                  <a:schemeClr val="accent1"/>
                </a:solidFill>
              </a:rPr>
              <a:t>Motion</a:t>
            </a:r>
            <a:r>
              <a:rPr lang="en-US" dirty="0"/>
              <a:t>, drag:</a:t>
            </a:r>
          </a:p>
          <a:p>
            <a:pPr lvl="1"/>
            <a:r>
              <a:rPr lang="en-US" dirty="0"/>
              <a:t>.             and set it to 250 (the right end of the stage)</a:t>
            </a:r>
          </a:p>
          <a:p>
            <a:pPr lvl="1"/>
            <a:r>
              <a:rPr lang="en-US" dirty="0"/>
              <a:t>.                  and set it to -5 (moves to the left) </a:t>
            </a:r>
          </a:p>
          <a:p>
            <a:r>
              <a:rPr lang="en-US" dirty="0"/>
              <a:t>Make sure you are working on the building sprite</a:t>
            </a:r>
          </a:p>
        </p:txBody>
      </p:sp>
      <p:sp>
        <p:nvSpPr>
          <p:cNvPr id="10" name="TextBox 9">
            <a:extLst>
              <a:ext uri="{FF2B5EF4-FFF2-40B4-BE49-F238E27FC236}">
                <a16:creationId xmlns:a16="http://schemas.microsoft.com/office/drawing/2014/main" id="{BEAE13DA-7BF3-3A46-AE36-4D2DEBCF487A}"/>
              </a:ext>
            </a:extLst>
          </p:cNvPr>
          <p:cNvSpPr txBox="1"/>
          <p:nvPr/>
        </p:nvSpPr>
        <p:spPr>
          <a:xfrm>
            <a:off x="7679257" y="1595716"/>
            <a:ext cx="1616083" cy="369332"/>
          </a:xfrm>
          <a:prstGeom prst="rect">
            <a:avLst/>
          </a:prstGeom>
          <a:noFill/>
        </p:spPr>
        <p:txBody>
          <a:bodyPr wrap="none" rtlCol="0">
            <a:spAutoFit/>
          </a:bodyPr>
          <a:lstStyle/>
          <a:p>
            <a:r>
              <a:rPr lang="en-US" dirty="0"/>
              <a:t>Aiming for this:</a:t>
            </a:r>
          </a:p>
        </p:txBody>
      </p:sp>
      <p:sp>
        <p:nvSpPr>
          <p:cNvPr id="12" name="TextBox 11">
            <a:extLst>
              <a:ext uri="{FF2B5EF4-FFF2-40B4-BE49-F238E27FC236}">
                <a16:creationId xmlns:a16="http://schemas.microsoft.com/office/drawing/2014/main" id="{6AF09609-73C5-A84A-B424-B60FE2A37F81}"/>
              </a:ext>
            </a:extLst>
          </p:cNvPr>
          <p:cNvSpPr txBox="1"/>
          <p:nvPr/>
        </p:nvSpPr>
        <p:spPr>
          <a:xfrm>
            <a:off x="6449225" y="3591821"/>
            <a:ext cx="2630528" cy="646331"/>
          </a:xfrm>
          <a:prstGeom prst="rect">
            <a:avLst/>
          </a:prstGeom>
          <a:noFill/>
        </p:spPr>
        <p:txBody>
          <a:bodyPr wrap="none" rtlCol="0">
            <a:spAutoFit/>
          </a:bodyPr>
          <a:lstStyle/>
          <a:p>
            <a:r>
              <a:rPr lang="en-US" dirty="0"/>
              <a:t>If you want to change the </a:t>
            </a:r>
          </a:p>
          <a:p>
            <a:r>
              <a:rPr lang="en-US" dirty="0"/>
              <a:t>costume after each loop</a:t>
            </a:r>
          </a:p>
        </p:txBody>
      </p:sp>
      <p:cxnSp>
        <p:nvCxnSpPr>
          <p:cNvPr id="16" name="Curved Connector 15">
            <a:extLst>
              <a:ext uri="{FF2B5EF4-FFF2-40B4-BE49-F238E27FC236}">
                <a16:creationId xmlns:a16="http://schemas.microsoft.com/office/drawing/2014/main" id="{DB80B928-E5F5-604E-B6AB-C03EB8189C46}"/>
              </a:ext>
            </a:extLst>
          </p:cNvPr>
          <p:cNvCxnSpPr>
            <a:cxnSpLocks/>
          </p:cNvCxnSpPr>
          <p:nvPr/>
        </p:nvCxnSpPr>
        <p:spPr>
          <a:xfrm>
            <a:off x="8702606" y="4237279"/>
            <a:ext cx="771409" cy="573745"/>
          </a:xfrm>
          <a:prstGeom prst="curvedConnector3">
            <a:avLst>
              <a:gd name="adj1" fmla="val 50000"/>
            </a:avLst>
          </a:prstGeom>
          <a:ln w="19050">
            <a:solidFill>
              <a:srgbClr val="27282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Slide Number Placeholder 46">
            <a:extLst>
              <a:ext uri="{FF2B5EF4-FFF2-40B4-BE49-F238E27FC236}">
                <a16:creationId xmlns:a16="http://schemas.microsoft.com/office/drawing/2014/main" id="{436019D5-424E-8F49-ABE2-7402C5E9F945}"/>
              </a:ext>
            </a:extLst>
          </p:cNvPr>
          <p:cNvSpPr>
            <a:spLocks noGrp="1"/>
          </p:cNvSpPr>
          <p:nvPr>
            <p:ph type="sldNum" sz="quarter" idx="12"/>
          </p:nvPr>
        </p:nvSpPr>
        <p:spPr/>
        <p:txBody>
          <a:bodyPr/>
          <a:lstStyle/>
          <a:p>
            <a:fld id="{45224031-3B2A-4E4A-906F-1E674A164800}" type="slidenum">
              <a:rPr lang="en-US" smtClean="0"/>
              <a:t>22</a:t>
            </a:fld>
            <a:endParaRPr lang="en-US"/>
          </a:p>
        </p:txBody>
      </p:sp>
      <p:sp>
        <p:nvSpPr>
          <p:cNvPr id="52" name="Footer Placeholder 51">
            <a:extLst>
              <a:ext uri="{FF2B5EF4-FFF2-40B4-BE49-F238E27FC236}">
                <a16:creationId xmlns:a16="http://schemas.microsoft.com/office/drawing/2014/main" id="{C1FFD626-C171-A640-ABD8-C6F931E4FD5A}"/>
              </a:ext>
            </a:extLst>
          </p:cNvPr>
          <p:cNvSpPr>
            <a:spLocks noGrp="1"/>
          </p:cNvSpPr>
          <p:nvPr>
            <p:ph type="ftr" sz="quarter" idx="11"/>
          </p:nvPr>
        </p:nvSpPr>
        <p:spPr/>
        <p:txBody>
          <a:bodyPr/>
          <a:lstStyle/>
          <a:p>
            <a:r>
              <a:rPr lang="en-GB"/>
              <a:t>Teaching Your Kids Programming with Scratch</a:t>
            </a:r>
            <a:endParaRPr lang="en-US"/>
          </a:p>
        </p:txBody>
      </p:sp>
      <p:pic>
        <p:nvPicPr>
          <p:cNvPr id="23" name="Picture 22">
            <a:extLst>
              <a:ext uri="{FF2B5EF4-FFF2-40B4-BE49-F238E27FC236}">
                <a16:creationId xmlns:a16="http://schemas.microsoft.com/office/drawing/2014/main" id="{26083F5B-0CD8-ED4C-94F0-0FC92B3E4AE3}"/>
              </a:ext>
            </a:extLst>
          </p:cNvPr>
          <p:cNvPicPr>
            <a:picLocks noChangeAspect="1"/>
          </p:cNvPicPr>
          <p:nvPr/>
        </p:nvPicPr>
        <p:blipFill>
          <a:blip r:embed="rId4"/>
          <a:stretch>
            <a:fillRect/>
          </a:stretch>
        </p:blipFill>
        <p:spPr>
          <a:xfrm>
            <a:off x="9264155" y="296071"/>
            <a:ext cx="1727200" cy="2832100"/>
          </a:xfrm>
          <a:prstGeom prst="rect">
            <a:avLst/>
          </a:prstGeom>
        </p:spPr>
      </p:pic>
      <p:pic>
        <p:nvPicPr>
          <p:cNvPr id="24" name="Picture 23">
            <a:extLst>
              <a:ext uri="{FF2B5EF4-FFF2-40B4-BE49-F238E27FC236}">
                <a16:creationId xmlns:a16="http://schemas.microsoft.com/office/drawing/2014/main" id="{48A82283-E1DF-CD4B-AA42-6C07567CCF9D}"/>
              </a:ext>
            </a:extLst>
          </p:cNvPr>
          <p:cNvPicPr>
            <a:picLocks noChangeAspect="1"/>
          </p:cNvPicPr>
          <p:nvPr/>
        </p:nvPicPr>
        <p:blipFill>
          <a:blip r:embed="rId5"/>
          <a:stretch>
            <a:fillRect/>
          </a:stretch>
        </p:blipFill>
        <p:spPr>
          <a:xfrm>
            <a:off x="1539764" y="4403237"/>
            <a:ext cx="1028700" cy="495300"/>
          </a:xfrm>
          <a:prstGeom prst="rect">
            <a:avLst/>
          </a:prstGeom>
        </p:spPr>
      </p:pic>
      <p:pic>
        <p:nvPicPr>
          <p:cNvPr id="25" name="Picture 24">
            <a:extLst>
              <a:ext uri="{FF2B5EF4-FFF2-40B4-BE49-F238E27FC236}">
                <a16:creationId xmlns:a16="http://schemas.microsoft.com/office/drawing/2014/main" id="{E27A985D-796B-8840-AC30-124741E2C36E}"/>
              </a:ext>
            </a:extLst>
          </p:cNvPr>
          <p:cNvPicPr>
            <a:picLocks noChangeAspect="1"/>
          </p:cNvPicPr>
          <p:nvPr/>
        </p:nvPicPr>
        <p:blipFill>
          <a:blip r:embed="rId6"/>
          <a:stretch>
            <a:fillRect/>
          </a:stretch>
        </p:blipFill>
        <p:spPr>
          <a:xfrm>
            <a:off x="1539764" y="4879287"/>
            <a:ext cx="1333500" cy="482600"/>
          </a:xfrm>
          <a:prstGeom prst="rect">
            <a:avLst/>
          </a:prstGeom>
        </p:spPr>
      </p:pic>
      <p:pic>
        <p:nvPicPr>
          <p:cNvPr id="26" name="Picture 25">
            <a:extLst>
              <a:ext uri="{FF2B5EF4-FFF2-40B4-BE49-F238E27FC236}">
                <a16:creationId xmlns:a16="http://schemas.microsoft.com/office/drawing/2014/main" id="{6EFF3EB7-AA2A-8045-AE7E-782DFC6A5232}"/>
              </a:ext>
            </a:extLst>
          </p:cNvPr>
          <p:cNvPicPr>
            <a:picLocks noChangeAspect="1"/>
          </p:cNvPicPr>
          <p:nvPr/>
        </p:nvPicPr>
        <p:blipFill>
          <a:blip r:embed="rId7"/>
          <a:stretch>
            <a:fillRect/>
          </a:stretch>
        </p:blipFill>
        <p:spPr>
          <a:xfrm>
            <a:off x="1539764" y="3148812"/>
            <a:ext cx="1384300" cy="977900"/>
          </a:xfrm>
          <a:prstGeom prst="rect">
            <a:avLst/>
          </a:prstGeom>
        </p:spPr>
      </p:pic>
      <p:pic>
        <p:nvPicPr>
          <p:cNvPr id="27" name="Picture 26">
            <a:extLst>
              <a:ext uri="{FF2B5EF4-FFF2-40B4-BE49-F238E27FC236}">
                <a16:creationId xmlns:a16="http://schemas.microsoft.com/office/drawing/2014/main" id="{FD627B2B-0E9A-FF49-8072-519555C3DAE4}"/>
              </a:ext>
            </a:extLst>
          </p:cNvPr>
          <p:cNvPicPr>
            <a:picLocks noChangeAspect="1"/>
          </p:cNvPicPr>
          <p:nvPr/>
        </p:nvPicPr>
        <p:blipFill>
          <a:blip r:embed="rId8"/>
          <a:stretch>
            <a:fillRect/>
          </a:stretch>
        </p:blipFill>
        <p:spPr>
          <a:xfrm>
            <a:off x="1539764" y="2226471"/>
            <a:ext cx="1384300" cy="901700"/>
          </a:xfrm>
          <a:prstGeom prst="rect">
            <a:avLst/>
          </a:prstGeom>
        </p:spPr>
      </p:pic>
    </p:spTree>
    <p:extLst>
      <p:ext uri="{BB962C8B-B14F-4D97-AF65-F5344CB8AC3E}">
        <p14:creationId xmlns:p14="http://schemas.microsoft.com/office/powerpoint/2010/main" val="2432005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A698-CA34-D44B-AFAC-D7D10EB209FF}"/>
              </a:ext>
            </a:extLst>
          </p:cNvPr>
          <p:cNvSpPr>
            <a:spLocks noGrp="1"/>
          </p:cNvSpPr>
          <p:nvPr>
            <p:ph type="title"/>
          </p:nvPr>
        </p:nvSpPr>
        <p:spPr>
          <a:xfrm>
            <a:off x="838200" y="365125"/>
            <a:ext cx="10515600" cy="1325563"/>
          </a:xfrm>
        </p:spPr>
        <p:txBody>
          <a:bodyPr/>
          <a:lstStyle/>
          <a:p>
            <a:r>
              <a:rPr lang="en-US" dirty="0"/>
              <a:t>Painting the sky </a:t>
            </a:r>
          </a:p>
        </p:txBody>
      </p:sp>
      <p:sp>
        <p:nvSpPr>
          <p:cNvPr id="4" name="Slide Number Placeholder 3">
            <a:extLst>
              <a:ext uri="{FF2B5EF4-FFF2-40B4-BE49-F238E27FC236}">
                <a16:creationId xmlns:a16="http://schemas.microsoft.com/office/drawing/2014/main" id="{8841D861-93F5-AC4B-8481-9F83461297E3}"/>
              </a:ext>
            </a:extLst>
          </p:cNvPr>
          <p:cNvSpPr>
            <a:spLocks noGrp="1"/>
          </p:cNvSpPr>
          <p:nvPr>
            <p:ph type="sldNum" sz="quarter" idx="12"/>
          </p:nvPr>
        </p:nvSpPr>
        <p:spPr>
          <a:xfrm>
            <a:off x="8610600" y="6356350"/>
            <a:ext cx="2743200" cy="365125"/>
          </a:xfrm>
        </p:spPr>
        <p:txBody>
          <a:bodyPr/>
          <a:lstStyle/>
          <a:p>
            <a:fld id="{45224031-3B2A-4E4A-906F-1E674A164800}" type="slidenum">
              <a:rPr lang="en-US" smtClean="0"/>
              <a:t>23</a:t>
            </a:fld>
            <a:endParaRPr lang="en-US"/>
          </a:p>
        </p:txBody>
      </p:sp>
      <p:sp>
        <p:nvSpPr>
          <p:cNvPr id="9" name="Content Placeholder 8">
            <a:extLst>
              <a:ext uri="{FF2B5EF4-FFF2-40B4-BE49-F238E27FC236}">
                <a16:creationId xmlns:a16="http://schemas.microsoft.com/office/drawing/2014/main" id="{F2ED536B-DD6B-9C40-8B61-F091CF130E20}"/>
              </a:ext>
            </a:extLst>
          </p:cNvPr>
          <p:cNvSpPr>
            <a:spLocks noGrp="1"/>
          </p:cNvSpPr>
          <p:nvPr>
            <p:ph idx="1"/>
          </p:nvPr>
        </p:nvSpPr>
        <p:spPr>
          <a:xfrm>
            <a:off x="838200" y="1825625"/>
            <a:ext cx="10515600" cy="4351338"/>
          </a:xfrm>
        </p:spPr>
        <p:txBody>
          <a:bodyPr/>
          <a:lstStyle/>
          <a:p>
            <a:r>
              <a:rPr lang="en-US" dirty="0"/>
              <a:t>Click the      icon to change the colour of the backdrop to blue</a:t>
            </a:r>
          </a:p>
          <a:p>
            <a:r>
              <a:rPr lang="en-US" dirty="0"/>
              <a:t>Add other thing(s) (clouds, rainbows) to the sky as a new sprite</a:t>
            </a:r>
          </a:p>
          <a:p>
            <a:r>
              <a:rPr lang="en-US" dirty="0"/>
              <a:t>To make the new sprite float, add a script like this to it:</a:t>
            </a:r>
          </a:p>
        </p:txBody>
      </p:sp>
      <p:pic>
        <p:nvPicPr>
          <p:cNvPr id="18" name="Picture 17">
            <a:extLst>
              <a:ext uri="{FF2B5EF4-FFF2-40B4-BE49-F238E27FC236}">
                <a16:creationId xmlns:a16="http://schemas.microsoft.com/office/drawing/2014/main" id="{E32C1319-74D5-2C44-BBFC-74A19E5B724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66" b="89844" l="6349" r="92163">
                        <a14:foregroundMark x1="8929" y1="73438" x2="12500" y2="46875"/>
                        <a14:foregroundMark x1="12500" y1="46875" x2="18948" y2="28906"/>
                        <a14:foregroundMark x1="18948" y1="28906" x2="42956" y2="55078"/>
                        <a14:foregroundMark x1="42956" y1="55078" x2="35516" y2="66016"/>
                        <a14:foregroundMark x1="35516" y1="66016" x2="23611" y2="55469"/>
                        <a14:foregroundMark x1="87897" y1="31250" x2="92163" y2="55859"/>
                        <a14:foregroundMark x1="92163" y1="55859" x2="89683" y2="33594"/>
                        <a14:foregroundMark x1="34722" y1="81250" x2="10516" y2="76563"/>
                        <a14:foregroundMark x1="10516" y1="76563" x2="6349" y2="64844"/>
                      </a14:backgroundRemoval>
                    </a14:imgEffect>
                    <a14:imgEffect>
                      <a14:brightnessContrast contrast="-40000"/>
                    </a14:imgEffect>
                  </a14:imgLayer>
                </a14:imgProps>
              </a:ext>
            </a:extLst>
          </a:blip>
          <a:stretch>
            <a:fillRect/>
          </a:stretch>
        </p:blipFill>
        <p:spPr>
          <a:xfrm>
            <a:off x="4648200" y="769143"/>
            <a:ext cx="1917700" cy="487035"/>
          </a:xfrm>
          <a:prstGeom prst="rect">
            <a:avLst/>
          </a:prstGeom>
        </p:spPr>
      </p:pic>
      <p:pic>
        <p:nvPicPr>
          <p:cNvPr id="19" name="Picture 18">
            <a:extLst>
              <a:ext uri="{FF2B5EF4-FFF2-40B4-BE49-F238E27FC236}">
                <a16:creationId xmlns:a16="http://schemas.microsoft.com/office/drawing/2014/main" id="{27540D3A-B341-5A43-AE83-0053DEBB105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5903" r="93101">
                        <a14:foregroundMark x1="14438" y1="66923" x2="64154" y2="66923"/>
                        <a14:foregroundMark x1="64154" y1="66923" x2="76743" y2="65641"/>
                        <a14:foregroundMark x1="76743" y1="65641" x2="74609" y2="46923"/>
                        <a14:foregroundMark x1="74609" y1="46923" x2="61522" y2="62308"/>
                        <a14:foregroundMark x1="61522" y1="62308" x2="55121" y2="59231"/>
                        <a14:foregroundMark x1="91963" y1="66923" x2="92248" y2="64359"/>
                        <a14:foregroundMark x1="93243" y1="70000" x2="85135" y2="70000"/>
                        <a14:foregroundMark x1="84424" y1="70513" x2="76458" y2="71538"/>
                        <a14:foregroundMark x1="76458" y1="71026" x2="73755" y2="71538"/>
                        <a14:foregroundMark x1="9602" y1="71538" x2="7468" y2="69487"/>
                        <a14:foregroundMark x1="5903" y1="68974" x2="6188" y2="70513"/>
                        <a14:foregroundMark x1="77027" y1="36667" x2="71764" y2="33590"/>
                        <a14:foregroundMark x1="71764" y1="33077" x2="75747" y2="34103"/>
                        <a14:foregroundMark x1="17568" y1="57692" x2="19844" y2="53077"/>
                        <a14:foregroundMark x1="91394" y1="58974" x2="85989" y2="56667"/>
                        <a14:foregroundMark x1="85989" y1="56667" x2="85135" y2="49487"/>
                        <a14:foregroundMark x1="85846" y1="56667" x2="88976" y2="56410"/>
                        <a14:foregroundMark x1="89474" y1="56667" x2="86486" y2="56154"/>
                        <a14:foregroundMark x1="86700" y1="55897" x2="89900" y2="56923"/>
                        <a14:foregroundMark x1="90469" y1="56667" x2="87624" y2="55897"/>
                        <a14:foregroundMark x1="73329" y1="33846" x2="77738" y2="34103"/>
                        <a14:foregroundMark x1="77383" y1="33846" x2="73826" y2="33590"/>
                        <a14:foregroundMark x1="71408" y1="34615" x2="76956" y2="34103"/>
                        <a14:foregroundMark x1="76956" y1="34103" x2="73329" y2="33846"/>
                        <a14:foregroundMark x1="72191" y1="34615" x2="77667" y2="34872"/>
                        <a14:foregroundMark x1="77667" y1="34872" x2="77667" y2="34359"/>
                        <a14:foregroundMark x1="77738" y1="34103" x2="73400" y2="32564"/>
                        <a14:foregroundMark x1="75036" y1="33077" x2="80441" y2="36154"/>
                        <a14:foregroundMark x1="80441" y1="36154" x2="84851" y2="46410"/>
                      </a14:backgroundRemoval>
                    </a14:imgEffect>
                    <a14:imgEffect>
                      <a14:brightnessContrast contrast="-40000"/>
                    </a14:imgEffect>
                  </a14:imgLayer>
                </a14:imgProps>
              </a:ext>
            </a:extLst>
          </a:blip>
          <a:stretch>
            <a:fillRect/>
          </a:stretch>
        </p:blipFill>
        <p:spPr>
          <a:xfrm>
            <a:off x="8098282" y="1168122"/>
            <a:ext cx="1883918" cy="522566"/>
          </a:xfrm>
          <a:prstGeom prst="rect">
            <a:avLst/>
          </a:prstGeom>
        </p:spPr>
      </p:pic>
      <p:pic>
        <p:nvPicPr>
          <p:cNvPr id="20" name="Picture 19">
            <a:extLst>
              <a:ext uri="{FF2B5EF4-FFF2-40B4-BE49-F238E27FC236}">
                <a16:creationId xmlns:a16="http://schemas.microsoft.com/office/drawing/2014/main" id="{E5D8E33D-75FB-5F46-B34F-9E1F8F60746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794" b="89691" l="6222" r="93328">
                        <a14:foregroundMark x1="11619" y1="70103" x2="6222" y2="56186"/>
                        <a14:foregroundMark x1="6222" y1="56186" x2="12294" y2="54124"/>
                        <a14:foregroundMark x1="12294" y1="54124" x2="20765" y2="59794"/>
                        <a14:foregroundMark x1="26462" y1="51546" x2="30960" y2="23711"/>
                        <a14:foregroundMark x1="30960" y1="23711" x2="36507" y2="15979"/>
                        <a14:foregroundMark x1="36507" y1="15979" x2="46027" y2="22680"/>
                        <a14:foregroundMark x1="30435" y1="23196" x2="26462" y2="43814"/>
                        <a14:foregroundMark x1="26462" y1="50515" x2="31034" y2="23196"/>
                        <a14:foregroundMark x1="31034" y1="23196" x2="37781" y2="19588"/>
                        <a14:foregroundMark x1="37781" y1="19588" x2="49625" y2="29897"/>
                        <a14:foregroundMark x1="49625" y1="29897" x2="56447" y2="51546"/>
                        <a14:foregroundMark x1="49625" y1="29897" x2="61844" y2="47423"/>
                        <a14:foregroundMark x1="61844" y1="47423" x2="68291" y2="39175"/>
                        <a14:foregroundMark x1="68291" y1="39175" x2="74213" y2="39691"/>
                        <a14:foregroundMark x1="74213" y1="39691" x2="74663" y2="41237"/>
                        <a14:foregroundMark x1="73538" y1="43814" x2="86657" y2="51546"/>
                        <a14:foregroundMark x1="86657" y1="51546" x2="88531" y2="50515"/>
                        <a14:foregroundMark x1="91304" y1="53608" x2="93328" y2="53093"/>
                        <a14:foregroundMark x1="28036" y1="27835" x2="25937" y2="41237"/>
                        <a14:foregroundMark x1="74063" y1="69588" x2="85682" y2="67010"/>
                        <a14:foregroundMark x1="85682" y1="67010" x2="88231" y2="67010"/>
                        <a14:foregroundMark x1="79985" y1="70103" x2="82759" y2="67526"/>
                      </a14:backgroundRemoval>
                    </a14:imgEffect>
                    <a14:imgEffect>
                      <a14:brightnessContrast contrast="-40000"/>
                    </a14:imgEffect>
                  </a14:imgLayer>
                </a14:imgProps>
              </a:ext>
            </a:extLst>
          </a:blip>
          <a:stretch>
            <a:fillRect/>
          </a:stretch>
        </p:blipFill>
        <p:spPr>
          <a:xfrm>
            <a:off x="7001906" y="859062"/>
            <a:ext cx="2125185" cy="309060"/>
          </a:xfrm>
          <a:prstGeom prst="rect">
            <a:avLst/>
          </a:prstGeom>
        </p:spPr>
      </p:pic>
      <p:pic>
        <p:nvPicPr>
          <p:cNvPr id="21" name="Picture 20">
            <a:extLst>
              <a:ext uri="{FF2B5EF4-FFF2-40B4-BE49-F238E27FC236}">
                <a16:creationId xmlns:a16="http://schemas.microsoft.com/office/drawing/2014/main" id="{14498F65-4ECB-2D4C-81F5-8383EB46DF3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551" b="89888" l="8795" r="93241">
                        <a14:foregroundMark x1="9283" y1="58427" x2="10179" y2="37079"/>
                        <a14:foregroundMark x1="10179" y1="37079" x2="10423" y2="44382"/>
                        <a14:foregroundMark x1="10423" y1="44382" x2="8876" y2="37921"/>
                        <a14:foregroundMark x1="53013" y1="56180" x2="59609" y2="55618"/>
                        <a14:foregroundMark x1="59609" y1="55618" x2="65879" y2="44944"/>
                        <a14:foregroundMark x1="65879" y1="44944" x2="72231" y2="48034"/>
                        <a14:foregroundMark x1="72231" y1="48034" x2="85831" y2="34831"/>
                        <a14:foregroundMark x1="90961" y1="53652" x2="93241" y2="41854"/>
                        <a14:foregroundMark x1="53339" y1="52809" x2="65147" y2="38483"/>
                        <a14:foregroundMark x1="65147" y1="38483" x2="69137" y2="38483"/>
                        <a14:foregroundMark x1="69870" y1="37640" x2="66938" y2="36517"/>
                      </a14:backgroundRemoval>
                    </a14:imgEffect>
                    <a14:imgEffect>
                      <a14:brightnessContrast contrast="-40000"/>
                    </a14:imgEffect>
                  </a14:imgLayer>
                </a14:imgProps>
              </a:ext>
            </a:extLst>
          </a:blip>
          <a:stretch>
            <a:fillRect/>
          </a:stretch>
        </p:blipFill>
        <p:spPr>
          <a:xfrm>
            <a:off x="5807996" y="1265640"/>
            <a:ext cx="1917701" cy="555946"/>
          </a:xfrm>
          <a:prstGeom prst="rect">
            <a:avLst/>
          </a:prstGeom>
        </p:spPr>
      </p:pic>
      <p:sp>
        <p:nvSpPr>
          <p:cNvPr id="24" name="TextBox 23">
            <a:extLst>
              <a:ext uri="{FF2B5EF4-FFF2-40B4-BE49-F238E27FC236}">
                <a16:creationId xmlns:a16="http://schemas.microsoft.com/office/drawing/2014/main" id="{1CB9E83B-0A5C-6543-B42B-D57CE99FCBD0}"/>
              </a:ext>
            </a:extLst>
          </p:cNvPr>
          <p:cNvSpPr txBox="1"/>
          <p:nvPr/>
        </p:nvSpPr>
        <p:spPr>
          <a:xfrm>
            <a:off x="6884894" y="4867835"/>
            <a:ext cx="4800600" cy="923330"/>
          </a:xfrm>
          <a:prstGeom prst="rect">
            <a:avLst/>
          </a:prstGeom>
          <a:noFill/>
        </p:spPr>
        <p:txBody>
          <a:bodyPr wrap="square" rtlCol="0">
            <a:spAutoFit/>
          </a:bodyPr>
          <a:lstStyle/>
          <a:p>
            <a:r>
              <a:rPr lang="en-US" i="1" dirty="0"/>
              <a:t>If we wanted the animation of buildings and clouds to stop at the same time, what’s the number we should put for </a:t>
            </a:r>
            <a:r>
              <a:rPr lang="en-US" i="1" dirty="0">
                <a:solidFill>
                  <a:schemeClr val="accent2"/>
                </a:solidFill>
              </a:rPr>
              <a:t>repeat</a:t>
            </a:r>
            <a:r>
              <a:rPr lang="en-US" i="1" dirty="0"/>
              <a:t>?</a:t>
            </a:r>
          </a:p>
        </p:txBody>
      </p:sp>
      <p:sp>
        <p:nvSpPr>
          <p:cNvPr id="26" name="Footer Placeholder 25">
            <a:extLst>
              <a:ext uri="{FF2B5EF4-FFF2-40B4-BE49-F238E27FC236}">
                <a16:creationId xmlns:a16="http://schemas.microsoft.com/office/drawing/2014/main" id="{AE23E102-4B09-1A41-8BA8-49D7B9EE49AC}"/>
              </a:ext>
            </a:extLst>
          </p:cNvPr>
          <p:cNvSpPr>
            <a:spLocks noGrp="1"/>
          </p:cNvSpPr>
          <p:nvPr>
            <p:ph type="ftr" sz="quarter" idx="11"/>
          </p:nvPr>
        </p:nvSpPr>
        <p:spPr/>
        <p:txBody>
          <a:bodyPr/>
          <a:lstStyle/>
          <a:p>
            <a:r>
              <a:rPr lang="en-GB"/>
              <a:t>Teaching Your Kids Programming with Scratch</a:t>
            </a:r>
            <a:endParaRPr lang="en-US"/>
          </a:p>
        </p:txBody>
      </p:sp>
      <p:pic>
        <p:nvPicPr>
          <p:cNvPr id="15" name="Picture 14">
            <a:extLst>
              <a:ext uri="{FF2B5EF4-FFF2-40B4-BE49-F238E27FC236}">
                <a16:creationId xmlns:a16="http://schemas.microsoft.com/office/drawing/2014/main" id="{DA6694FB-4724-AF4F-915F-B44EFDD893BF}"/>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0" b="90000" l="10000" r="90000">
                        <a14:foregroundMark x1="45313" y1="73684" x2="40625" y2="38158"/>
                        <a14:foregroundMark x1="40625" y1="36842" x2="57813" y2="63158"/>
                        <a14:foregroundMark x1="57813" y1="64474" x2="57813" y2="44737"/>
                        <a14:foregroundMark x1="59375" y1="44737" x2="45313" y2="28947"/>
                        <a14:foregroundMark x1="45313" y1="27632" x2="45313" y2="27632"/>
                        <a14:foregroundMark x1="46875" y1="51316" x2="35938" y2="30263"/>
                        <a14:foregroundMark x1="32813" y1="63158" x2="20313" y2="43421"/>
                        <a14:foregroundMark x1="29688" y1="80263" x2="17188" y2="67105"/>
                        <a14:foregroundMark x1="28125" y1="67105" x2="65625" y2="78947"/>
                        <a14:foregroundMark x1="65625" y1="77632" x2="31250" y2="43421"/>
                        <a14:foregroundMark x1="54688" y1="46053" x2="78125" y2="40789"/>
                        <a14:foregroundMark x1="75000" y1="42105" x2="75000" y2="42105"/>
                        <a14:foregroundMark x1="73438" y1="42105" x2="73438" y2="42105"/>
                        <a14:foregroundMark x1="73438" y1="42105" x2="40625" y2="28947"/>
                        <a14:foregroundMark x1="39063" y1="69737" x2="31250" y2="31579"/>
                        <a14:foregroundMark x1="34375" y1="82895" x2="25000" y2="36842"/>
                        <a14:foregroundMark x1="31250" y1="75000" x2="15625" y2="56579"/>
                        <a14:foregroundMark x1="17188" y1="61842" x2="17188" y2="42105"/>
                        <a14:foregroundMark x1="18750" y1="42105" x2="20313" y2="60526"/>
                        <a14:foregroundMark x1="53125" y1="64474" x2="15625" y2="59211"/>
                        <a14:foregroundMark x1="26563" y1="53947" x2="20313" y2="72368"/>
                        <a14:foregroundMark x1="20313" y1="71053" x2="14063" y2="56579"/>
                        <a14:foregroundMark x1="37500" y1="81579" x2="67188" y2="76316"/>
                        <a14:foregroundMark x1="67188" y1="76316" x2="82813" y2="52632"/>
                        <a14:foregroundMark x1="75000" y1="59211" x2="65625" y2="78947"/>
                        <a14:foregroundMark x1="65625" y1="77632" x2="42188" y2="85526"/>
                        <a14:foregroundMark x1="42188" y1="84211" x2="81250" y2="59211"/>
                        <a14:foregroundMark x1="81250" y1="57895" x2="45313" y2="85526"/>
                        <a14:foregroundMark x1="32813" y1="78947" x2="81250" y2="65789"/>
                        <a14:foregroundMark x1="81250" y1="64474" x2="46875" y2="84211"/>
                      </a14:backgroundRemoval>
                    </a14:imgEffect>
                  </a14:imgLayer>
                </a14:imgProps>
              </a:ext>
            </a:extLst>
          </a:blip>
          <a:srcRect t="14869"/>
          <a:stretch/>
        </p:blipFill>
        <p:spPr>
          <a:xfrm>
            <a:off x="2413862" y="1850461"/>
            <a:ext cx="406400" cy="410842"/>
          </a:xfrm>
          <a:prstGeom prst="rect">
            <a:avLst/>
          </a:prstGeom>
        </p:spPr>
      </p:pic>
      <p:pic>
        <p:nvPicPr>
          <p:cNvPr id="6" name="Picture 5">
            <a:extLst>
              <a:ext uri="{FF2B5EF4-FFF2-40B4-BE49-F238E27FC236}">
                <a16:creationId xmlns:a16="http://schemas.microsoft.com/office/drawing/2014/main" id="{4F418A6E-6E68-5148-984A-51BD7DBBCFA8}"/>
              </a:ext>
            </a:extLst>
          </p:cNvPr>
          <p:cNvPicPr>
            <a:picLocks noChangeAspect="1"/>
          </p:cNvPicPr>
          <p:nvPr/>
        </p:nvPicPr>
        <p:blipFill>
          <a:blip r:embed="rId12"/>
          <a:stretch>
            <a:fillRect/>
          </a:stretch>
        </p:blipFill>
        <p:spPr>
          <a:xfrm>
            <a:off x="5219640" y="3232826"/>
            <a:ext cx="1752720" cy="3146449"/>
          </a:xfrm>
          <a:prstGeom prst="rect">
            <a:avLst/>
          </a:prstGeom>
        </p:spPr>
      </p:pic>
    </p:spTree>
    <p:extLst>
      <p:ext uri="{BB962C8B-B14F-4D97-AF65-F5344CB8AC3E}">
        <p14:creationId xmlns:p14="http://schemas.microsoft.com/office/powerpoint/2010/main" val="445720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912D0-D96E-8E44-BD0F-A4CC38C859C5}"/>
              </a:ext>
            </a:extLst>
          </p:cNvPr>
          <p:cNvSpPr>
            <a:spLocks noGrp="1"/>
          </p:cNvSpPr>
          <p:nvPr>
            <p:ph type="title"/>
          </p:nvPr>
        </p:nvSpPr>
        <p:spPr/>
        <p:txBody>
          <a:bodyPr/>
          <a:lstStyle/>
          <a:p>
            <a:r>
              <a:rPr lang="en-US" dirty="0"/>
              <a:t>Next time</a:t>
            </a:r>
          </a:p>
        </p:txBody>
      </p:sp>
      <p:sp>
        <p:nvSpPr>
          <p:cNvPr id="3" name="Content Placeholder 2">
            <a:extLst>
              <a:ext uri="{FF2B5EF4-FFF2-40B4-BE49-F238E27FC236}">
                <a16:creationId xmlns:a16="http://schemas.microsoft.com/office/drawing/2014/main" id="{F387B082-E394-2740-A839-5230D56599DE}"/>
              </a:ext>
            </a:extLst>
          </p:cNvPr>
          <p:cNvSpPr>
            <a:spLocks noGrp="1"/>
          </p:cNvSpPr>
          <p:nvPr>
            <p:ph idx="1"/>
          </p:nvPr>
        </p:nvSpPr>
        <p:spPr/>
        <p:txBody>
          <a:bodyPr/>
          <a:lstStyle/>
          <a:p>
            <a:r>
              <a:rPr lang="en-US" dirty="0"/>
              <a:t>Making a game in Scratch</a:t>
            </a:r>
          </a:p>
        </p:txBody>
      </p:sp>
      <p:sp>
        <p:nvSpPr>
          <p:cNvPr id="4" name="Footer Placeholder 3">
            <a:extLst>
              <a:ext uri="{FF2B5EF4-FFF2-40B4-BE49-F238E27FC236}">
                <a16:creationId xmlns:a16="http://schemas.microsoft.com/office/drawing/2014/main" id="{83A6EA50-DD1C-0946-A9CE-E0607D932305}"/>
              </a:ext>
            </a:extLst>
          </p:cNvPr>
          <p:cNvSpPr>
            <a:spLocks noGrp="1"/>
          </p:cNvSpPr>
          <p:nvPr>
            <p:ph type="ftr" sz="quarter" idx="11"/>
          </p:nvPr>
        </p:nvSpPr>
        <p:spPr/>
        <p:txBody>
          <a:bodyPr/>
          <a:lstStyle/>
          <a:p>
            <a:r>
              <a:rPr lang="en-GB"/>
              <a:t>Teaching Your Kids Programming with Scratch</a:t>
            </a:r>
            <a:endParaRPr lang="en-US"/>
          </a:p>
        </p:txBody>
      </p:sp>
      <p:sp>
        <p:nvSpPr>
          <p:cNvPr id="5" name="Slide Number Placeholder 4">
            <a:extLst>
              <a:ext uri="{FF2B5EF4-FFF2-40B4-BE49-F238E27FC236}">
                <a16:creationId xmlns:a16="http://schemas.microsoft.com/office/drawing/2014/main" id="{0A253ECC-7FC9-FF41-9348-F52CDAD1E43F}"/>
              </a:ext>
            </a:extLst>
          </p:cNvPr>
          <p:cNvSpPr>
            <a:spLocks noGrp="1"/>
          </p:cNvSpPr>
          <p:nvPr>
            <p:ph type="sldNum" sz="quarter" idx="12"/>
          </p:nvPr>
        </p:nvSpPr>
        <p:spPr/>
        <p:txBody>
          <a:bodyPr/>
          <a:lstStyle/>
          <a:p>
            <a:fld id="{45224031-3B2A-4E4A-906F-1E674A164800}" type="slidenum">
              <a:rPr lang="en-US" smtClean="0"/>
              <a:t>24</a:t>
            </a:fld>
            <a:endParaRPr lang="en-US"/>
          </a:p>
        </p:txBody>
      </p:sp>
    </p:spTree>
    <p:extLst>
      <p:ext uri="{BB962C8B-B14F-4D97-AF65-F5344CB8AC3E}">
        <p14:creationId xmlns:p14="http://schemas.microsoft.com/office/powerpoint/2010/main" val="3991108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8CDF-7DBA-6B41-8082-EB6C94686145}"/>
              </a:ext>
            </a:extLst>
          </p:cNvPr>
          <p:cNvSpPr>
            <a:spLocks noGrp="1"/>
          </p:cNvSpPr>
          <p:nvPr>
            <p:ph type="title"/>
          </p:nvPr>
        </p:nvSpPr>
        <p:spPr/>
        <p:txBody>
          <a:bodyPr/>
          <a:lstStyle/>
          <a:p>
            <a:r>
              <a:rPr lang="en-US" dirty="0"/>
              <a:t>About you</a:t>
            </a:r>
          </a:p>
        </p:txBody>
      </p:sp>
      <p:sp>
        <p:nvSpPr>
          <p:cNvPr id="3" name="Content Placeholder 2">
            <a:extLst>
              <a:ext uri="{FF2B5EF4-FFF2-40B4-BE49-F238E27FC236}">
                <a16:creationId xmlns:a16="http://schemas.microsoft.com/office/drawing/2014/main" id="{0E32534D-C60C-3F45-B63B-0D737DA0B8BC}"/>
              </a:ext>
            </a:extLst>
          </p:cNvPr>
          <p:cNvSpPr>
            <a:spLocks noGrp="1"/>
          </p:cNvSpPr>
          <p:nvPr>
            <p:ph idx="1"/>
          </p:nvPr>
        </p:nvSpPr>
        <p:spPr/>
        <p:txBody>
          <a:bodyPr/>
          <a:lstStyle/>
          <a:p>
            <a:r>
              <a:rPr lang="en-US" dirty="0"/>
              <a:t>Name</a:t>
            </a:r>
          </a:p>
          <a:p>
            <a:r>
              <a:rPr lang="en-US" dirty="0"/>
              <a:t>Role</a:t>
            </a:r>
          </a:p>
          <a:p>
            <a:r>
              <a:rPr lang="en-US" dirty="0"/>
              <a:t>Why you chose to do this (short) course</a:t>
            </a:r>
          </a:p>
        </p:txBody>
      </p:sp>
      <p:sp>
        <p:nvSpPr>
          <p:cNvPr id="4" name="Footer Placeholder 3">
            <a:extLst>
              <a:ext uri="{FF2B5EF4-FFF2-40B4-BE49-F238E27FC236}">
                <a16:creationId xmlns:a16="http://schemas.microsoft.com/office/drawing/2014/main" id="{A6EB45DC-D3B7-884C-8D62-DFD94AE6B9C5}"/>
              </a:ext>
            </a:extLst>
          </p:cNvPr>
          <p:cNvSpPr>
            <a:spLocks noGrp="1"/>
          </p:cNvSpPr>
          <p:nvPr>
            <p:ph type="ftr" sz="quarter" idx="11"/>
          </p:nvPr>
        </p:nvSpPr>
        <p:spPr/>
        <p:txBody>
          <a:bodyPr/>
          <a:lstStyle/>
          <a:p>
            <a:r>
              <a:rPr lang="en-GB"/>
              <a:t>Teaching Your Kids Programming with Scratch</a:t>
            </a:r>
            <a:endParaRPr lang="en-US"/>
          </a:p>
        </p:txBody>
      </p:sp>
      <p:sp>
        <p:nvSpPr>
          <p:cNvPr id="5" name="Slide Number Placeholder 4">
            <a:extLst>
              <a:ext uri="{FF2B5EF4-FFF2-40B4-BE49-F238E27FC236}">
                <a16:creationId xmlns:a16="http://schemas.microsoft.com/office/drawing/2014/main" id="{0E55E419-E272-1347-B695-3F85C90E77EE}"/>
              </a:ext>
            </a:extLst>
          </p:cNvPr>
          <p:cNvSpPr>
            <a:spLocks noGrp="1"/>
          </p:cNvSpPr>
          <p:nvPr>
            <p:ph type="sldNum" sz="quarter" idx="12"/>
          </p:nvPr>
        </p:nvSpPr>
        <p:spPr/>
        <p:txBody>
          <a:bodyPr/>
          <a:lstStyle/>
          <a:p>
            <a:fld id="{45224031-3B2A-4E4A-906F-1E674A164800}" type="slidenum">
              <a:rPr lang="en-US" smtClean="0"/>
              <a:t>3</a:t>
            </a:fld>
            <a:endParaRPr lang="en-US"/>
          </a:p>
        </p:txBody>
      </p:sp>
    </p:spTree>
    <p:extLst>
      <p:ext uri="{BB962C8B-B14F-4D97-AF65-F5344CB8AC3E}">
        <p14:creationId xmlns:p14="http://schemas.microsoft.com/office/powerpoint/2010/main" val="2128769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F29CF-F79F-094F-B454-C239CAEF1122}"/>
              </a:ext>
            </a:extLst>
          </p:cNvPr>
          <p:cNvSpPr>
            <a:spLocks noGrp="1"/>
          </p:cNvSpPr>
          <p:nvPr>
            <p:ph type="title"/>
          </p:nvPr>
        </p:nvSpPr>
        <p:spPr/>
        <p:txBody>
          <a:bodyPr/>
          <a:lstStyle/>
          <a:p>
            <a:r>
              <a:rPr lang="en-US" dirty="0"/>
              <a:t>Coming up</a:t>
            </a:r>
          </a:p>
        </p:txBody>
      </p:sp>
      <p:sp>
        <p:nvSpPr>
          <p:cNvPr id="3" name="Content Placeholder 2">
            <a:extLst>
              <a:ext uri="{FF2B5EF4-FFF2-40B4-BE49-F238E27FC236}">
                <a16:creationId xmlns:a16="http://schemas.microsoft.com/office/drawing/2014/main" id="{55CB77D9-AFC7-6946-98E2-42FCD1B2D0A6}"/>
              </a:ext>
            </a:extLst>
          </p:cNvPr>
          <p:cNvSpPr>
            <a:spLocks noGrp="1"/>
          </p:cNvSpPr>
          <p:nvPr>
            <p:ph idx="1"/>
          </p:nvPr>
        </p:nvSpPr>
        <p:spPr/>
        <p:txBody>
          <a:bodyPr/>
          <a:lstStyle/>
          <a:p>
            <a:r>
              <a:rPr lang="en-US" dirty="0"/>
              <a:t>Why knowing how to program is important for kids</a:t>
            </a:r>
          </a:p>
          <a:p>
            <a:r>
              <a:rPr lang="en-US" dirty="0"/>
              <a:t>What programming is</a:t>
            </a:r>
          </a:p>
          <a:p>
            <a:r>
              <a:rPr lang="en-US" dirty="0"/>
              <a:t>Code examples</a:t>
            </a:r>
          </a:p>
          <a:p>
            <a:r>
              <a:rPr lang="en-US" dirty="0"/>
              <a:t>What it’s like to be a programmer</a:t>
            </a:r>
          </a:p>
          <a:p>
            <a:r>
              <a:rPr lang="en-US" dirty="0"/>
              <a:t>Introduction to Scratch</a:t>
            </a:r>
          </a:p>
          <a:p>
            <a:r>
              <a:rPr lang="en-US" dirty="0"/>
              <a:t>Making a flying cat</a:t>
            </a:r>
          </a:p>
          <a:p>
            <a:pPr marL="0" indent="0">
              <a:buNone/>
            </a:pPr>
            <a:endParaRPr lang="en-US" dirty="0"/>
          </a:p>
        </p:txBody>
      </p:sp>
      <p:sp>
        <p:nvSpPr>
          <p:cNvPr id="4" name="Slide Number Placeholder 3">
            <a:extLst>
              <a:ext uri="{FF2B5EF4-FFF2-40B4-BE49-F238E27FC236}">
                <a16:creationId xmlns:a16="http://schemas.microsoft.com/office/drawing/2014/main" id="{3C75E37A-466A-3441-9A5C-F0FAC5EE9699}"/>
              </a:ext>
            </a:extLst>
          </p:cNvPr>
          <p:cNvSpPr>
            <a:spLocks noGrp="1"/>
          </p:cNvSpPr>
          <p:nvPr>
            <p:ph type="sldNum" sz="quarter" idx="12"/>
          </p:nvPr>
        </p:nvSpPr>
        <p:spPr/>
        <p:txBody>
          <a:bodyPr/>
          <a:lstStyle/>
          <a:p>
            <a:fld id="{45224031-3B2A-4E4A-906F-1E674A164800}" type="slidenum">
              <a:rPr lang="en-US" smtClean="0"/>
              <a:t>4</a:t>
            </a:fld>
            <a:endParaRPr lang="en-US"/>
          </a:p>
        </p:txBody>
      </p:sp>
      <p:sp>
        <p:nvSpPr>
          <p:cNvPr id="7" name="Footer Placeholder 6">
            <a:extLst>
              <a:ext uri="{FF2B5EF4-FFF2-40B4-BE49-F238E27FC236}">
                <a16:creationId xmlns:a16="http://schemas.microsoft.com/office/drawing/2014/main" id="{4ED5D142-8852-6E4E-827C-3579D78D33A0}"/>
              </a:ext>
            </a:extLst>
          </p:cNvPr>
          <p:cNvSpPr>
            <a:spLocks noGrp="1"/>
          </p:cNvSpPr>
          <p:nvPr>
            <p:ph type="ftr" sz="quarter" idx="11"/>
          </p:nvPr>
        </p:nvSpPr>
        <p:spPr/>
        <p:txBody>
          <a:bodyPr/>
          <a:lstStyle/>
          <a:p>
            <a:r>
              <a:rPr lang="en-GB"/>
              <a:t>Teaching Your Kids Programming with Scratch</a:t>
            </a:r>
            <a:endParaRPr lang="en-US"/>
          </a:p>
        </p:txBody>
      </p:sp>
    </p:spTree>
    <p:extLst>
      <p:ext uri="{BB962C8B-B14F-4D97-AF65-F5344CB8AC3E}">
        <p14:creationId xmlns:p14="http://schemas.microsoft.com/office/powerpoint/2010/main" val="3464968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DD1C1-79DD-DB46-B8FC-180D2DD18632}"/>
              </a:ext>
            </a:extLst>
          </p:cNvPr>
          <p:cNvSpPr>
            <a:spLocks noGrp="1"/>
          </p:cNvSpPr>
          <p:nvPr>
            <p:ph type="title"/>
          </p:nvPr>
        </p:nvSpPr>
        <p:spPr>
          <a:xfrm>
            <a:off x="838200" y="365125"/>
            <a:ext cx="10515600" cy="1325563"/>
          </a:xfrm>
        </p:spPr>
        <p:txBody>
          <a:bodyPr/>
          <a:lstStyle/>
          <a:p>
            <a:r>
              <a:rPr lang="en-US" dirty="0"/>
              <a:t>Why is this important?</a:t>
            </a:r>
          </a:p>
        </p:txBody>
      </p:sp>
      <p:sp>
        <p:nvSpPr>
          <p:cNvPr id="3" name="Content Placeholder 2">
            <a:extLst>
              <a:ext uri="{FF2B5EF4-FFF2-40B4-BE49-F238E27FC236}">
                <a16:creationId xmlns:a16="http://schemas.microsoft.com/office/drawing/2014/main" id="{1A67268E-1AAA-B64F-AEEC-736CA41B88AB}"/>
              </a:ext>
            </a:extLst>
          </p:cNvPr>
          <p:cNvSpPr>
            <a:spLocks noGrp="1"/>
          </p:cNvSpPr>
          <p:nvPr>
            <p:ph idx="1"/>
          </p:nvPr>
        </p:nvSpPr>
        <p:spPr>
          <a:xfrm>
            <a:off x="838200" y="1825625"/>
            <a:ext cx="10515600" cy="4351338"/>
          </a:xfrm>
        </p:spPr>
        <p:txBody>
          <a:bodyPr/>
          <a:lstStyle/>
          <a:p>
            <a:r>
              <a:rPr lang="en-US" dirty="0"/>
              <a:t>Creativity</a:t>
            </a:r>
          </a:p>
          <a:p>
            <a:r>
              <a:rPr lang="en-US" dirty="0"/>
              <a:t>Confidence</a:t>
            </a:r>
          </a:p>
          <a:p>
            <a:r>
              <a:rPr lang="en-US" dirty="0"/>
              <a:t>Resilience / persistence</a:t>
            </a:r>
          </a:p>
          <a:p>
            <a:r>
              <a:rPr lang="en-US" dirty="0"/>
              <a:t>Communication and collaboration</a:t>
            </a:r>
          </a:p>
          <a:p>
            <a:r>
              <a:rPr lang="en-US" dirty="0"/>
              <a:t>Improve understanding of abstract concepts (like </a:t>
            </a:r>
            <a:r>
              <a:rPr lang="en-US" dirty="0" err="1"/>
              <a:t>maths</a:t>
            </a:r>
            <a:r>
              <a:rPr lang="en-US" dirty="0"/>
              <a:t>)</a:t>
            </a:r>
          </a:p>
          <a:p>
            <a:r>
              <a:rPr lang="en-US" dirty="0"/>
              <a:t>Opens up many career options</a:t>
            </a:r>
          </a:p>
          <a:p>
            <a:pPr marL="0" indent="0">
              <a:buNone/>
            </a:pPr>
            <a:endParaRPr lang="en-US" dirty="0"/>
          </a:p>
        </p:txBody>
      </p:sp>
      <p:sp>
        <p:nvSpPr>
          <p:cNvPr id="5" name="Slide Number Placeholder 4">
            <a:extLst>
              <a:ext uri="{FF2B5EF4-FFF2-40B4-BE49-F238E27FC236}">
                <a16:creationId xmlns:a16="http://schemas.microsoft.com/office/drawing/2014/main" id="{4EEDDF92-BBAB-B84E-B6F0-3F609EA3170F}"/>
              </a:ext>
            </a:extLst>
          </p:cNvPr>
          <p:cNvSpPr>
            <a:spLocks noGrp="1"/>
          </p:cNvSpPr>
          <p:nvPr>
            <p:ph type="sldNum" sz="quarter" idx="12"/>
          </p:nvPr>
        </p:nvSpPr>
        <p:spPr/>
        <p:txBody>
          <a:bodyPr/>
          <a:lstStyle/>
          <a:p>
            <a:fld id="{45224031-3B2A-4E4A-906F-1E674A164800}" type="slidenum">
              <a:rPr lang="en-US" smtClean="0"/>
              <a:t>5</a:t>
            </a:fld>
            <a:endParaRPr lang="en-US"/>
          </a:p>
        </p:txBody>
      </p:sp>
      <p:sp>
        <p:nvSpPr>
          <p:cNvPr id="8" name="Footer Placeholder 7">
            <a:extLst>
              <a:ext uri="{FF2B5EF4-FFF2-40B4-BE49-F238E27FC236}">
                <a16:creationId xmlns:a16="http://schemas.microsoft.com/office/drawing/2014/main" id="{C4CAB0CA-96EB-2246-A51A-112A829F860C}"/>
              </a:ext>
            </a:extLst>
          </p:cNvPr>
          <p:cNvSpPr>
            <a:spLocks noGrp="1"/>
          </p:cNvSpPr>
          <p:nvPr>
            <p:ph type="ftr" sz="quarter" idx="11"/>
          </p:nvPr>
        </p:nvSpPr>
        <p:spPr/>
        <p:txBody>
          <a:bodyPr/>
          <a:lstStyle/>
          <a:p>
            <a:r>
              <a:rPr lang="en-GB"/>
              <a:t>Teaching Your Kids Programming with Scratch</a:t>
            </a:r>
            <a:endParaRPr lang="en-US"/>
          </a:p>
        </p:txBody>
      </p:sp>
    </p:spTree>
    <p:extLst>
      <p:ext uri="{BB962C8B-B14F-4D97-AF65-F5344CB8AC3E}">
        <p14:creationId xmlns:p14="http://schemas.microsoft.com/office/powerpoint/2010/main" val="3583254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2E9F5-5E37-6541-ADA6-72F7755EE373}"/>
              </a:ext>
            </a:extLst>
          </p:cNvPr>
          <p:cNvSpPr>
            <a:spLocks noGrp="1"/>
          </p:cNvSpPr>
          <p:nvPr>
            <p:ph type="title"/>
          </p:nvPr>
        </p:nvSpPr>
        <p:spPr/>
        <p:txBody>
          <a:bodyPr/>
          <a:lstStyle/>
          <a:p>
            <a:r>
              <a:rPr lang="en-US" dirty="0"/>
              <a:t>Notes</a:t>
            </a:r>
          </a:p>
        </p:txBody>
      </p:sp>
      <p:sp>
        <p:nvSpPr>
          <p:cNvPr id="3" name="Content Placeholder 2">
            <a:extLst>
              <a:ext uri="{FF2B5EF4-FFF2-40B4-BE49-F238E27FC236}">
                <a16:creationId xmlns:a16="http://schemas.microsoft.com/office/drawing/2014/main" id="{AC0AAA8D-730E-ED4C-9871-59F766666820}"/>
              </a:ext>
            </a:extLst>
          </p:cNvPr>
          <p:cNvSpPr>
            <a:spLocks noGrp="1"/>
          </p:cNvSpPr>
          <p:nvPr>
            <p:ph idx="1"/>
          </p:nvPr>
        </p:nvSpPr>
        <p:spPr/>
        <p:txBody>
          <a:bodyPr>
            <a:normAutofit fontScale="92500" lnSpcReduction="10000"/>
          </a:bodyPr>
          <a:lstStyle/>
          <a:p>
            <a:r>
              <a:rPr lang="en-GB" dirty="0"/>
              <a:t>A lot of topics may not make sense the first time around. So, refrain from negative self-thoughts</a:t>
            </a:r>
          </a:p>
          <a:p>
            <a:r>
              <a:rPr lang="en-GB" dirty="0"/>
              <a:t>No practice = little to no improvement</a:t>
            </a:r>
          </a:p>
          <a:p>
            <a:r>
              <a:rPr lang="en-GB" dirty="0"/>
              <a:t>Need to strike the balance of what you tell the computer to do and what you think you told it to do</a:t>
            </a:r>
          </a:p>
          <a:p>
            <a:r>
              <a:rPr lang="en-GB" dirty="0"/>
              <a:t>It’s important to not give the whole answer away</a:t>
            </a:r>
          </a:p>
          <a:p>
            <a:endParaRPr lang="en-GB" dirty="0"/>
          </a:p>
          <a:p>
            <a:endParaRPr lang="en-GB" dirty="0"/>
          </a:p>
          <a:p>
            <a:r>
              <a:rPr lang="en-GB" dirty="0"/>
              <a:t>If at any point you don’t understand something, please </a:t>
            </a:r>
            <a:r>
              <a:rPr lang="en-GB" b="1" dirty="0"/>
              <a:t>stop me and let me know</a:t>
            </a:r>
            <a:br>
              <a:rPr lang="en-GB" b="1" dirty="0"/>
            </a:br>
            <a:endParaRPr lang="en-US" b="1" dirty="0"/>
          </a:p>
        </p:txBody>
      </p:sp>
      <p:sp>
        <p:nvSpPr>
          <p:cNvPr id="4" name="Slide Number Placeholder 3">
            <a:extLst>
              <a:ext uri="{FF2B5EF4-FFF2-40B4-BE49-F238E27FC236}">
                <a16:creationId xmlns:a16="http://schemas.microsoft.com/office/drawing/2014/main" id="{CCA499D2-3C91-7A4F-9538-78D124A3DE9A}"/>
              </a:ext>
            </a:extLst>
          </p:cNvPr>
          <p:cNvSpPr>
            <a:spLocks noGrp="1"/>
          </p:cNvSpPr>
          <p:nvPr>
            <p:ph type="sldNum" sz="quarter" idx="12"/>
          </p:nvPr>
        </p:nvSpPr>
        <p:spPr/>
        <p:txBody>
          <a:bodyPr/>
          <a:lstStyle/>
          <a:p>
            <a:fld id="{45224031-3B2A-4E4A-906F-1E674A164800}" type="slidenum">
              <a:rPr lang="en-US" smtClean="0"/>
              <a:t>6</a:t>
            </a:fld>
            <a:endParaRPr lang="en-US"/>
          </a:p>
        </p:txBody>
      </p:sp>
      <p:sp>
        <p:nvSpPr>
          <p:cNvPr id="8" name="Footer Placeholder 7">
            <a:extLst>
              <a:ext uri="{FF2B5EF4-FFF2-40B4-BE49-F238E27FC236}">
                <a16:creationId xmlns:a16="http://schemas.microsoft.com/office/drawing/2014/main" id="{00A01421-A3B5-8348-B2E9-55C656332B72}"/>
              </a:ext>
            </a:extLst>
          </p:cNvPr>
          <p:cNvSpPr>
            <a:spLocks noGrp="1"/>
          </p:cNvSpPr>
          <p:nvPr>
            <p:ph type="ftr" sz="quarter" idx="11"/>
          </p:nvPr>
        </p:nvSpPr>
        <p:spPr/>
        <p:txBody>
          <a:bodyPr/>
          <a:lstStyle/>
          <a:p>
            <a:r>
              <a:rPr lang="en-GB"/>
              <a:t>Teaching Your Kids Programming with Scratch</a:t>
            </a:r>
            <a:endParaRPr lang="en-US"/>
          </a:p>
        </p:txBody>
      </p:sp>
    </p:spTree>
    <p:extLst>
      <p:ext uri="{BB962C8B-B14F-4D97-AF65-F5344CB8AC3E}">
        <p14:creationId xmlns:p14="http://schemas.microsoft.com/office/powerpoint/2010/main" val="492188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BCC3D-AD38-E54A-BBD1-A2CE499B18AD}"/>
              </a:ext>
            </a:extLst>
          </p:cNvPr>
          <p:cNvSpPr>
            <a:spLocks noGrp="1"/>
          </p:cNvSpPr>
          <p:nvPr>
            <p:ph type="title"/>
          </p:nvPr>
        </p:nvSpPr>
        <p:spPr>
          <a:xfrm>
            <a:off x="838200" y="365125"/>
            <a:ext cx="10515600" cy="1325563"/>
          </a:xfrm>
        </p:spPr>
        <p:txBody>
          <a:bodyPr/>
          <a:lstStyle/>
          <a:p>
            <a:r>
              <a:rPr lang="en-GB"/>
              <a:t>What is programming?</a:t>
            </a:r>
            <a:endParaRPr lang="en-US" dirty="0"/>
          </a:p>
        </p:txBody>
      </p:sp>
      <p:pic>
        <p:nvPicPr>
          <p:cNvPr id="4" name="Content Placeholder 3">
            <a:extLst>
              <a:ext uri="{FF2B5EF4-FFF2-40B4-BE49-F238E27FC236}">
                <a16:creationId xmlns:a16="http://schemas.microsoft.com/office/drawing/2014/main" id="{03563D68-00FF-A140-8905-E2425D1CFD06}"/>
              </a:ext>
            </a:extLst>
          </p:cNvPr>
          <p:cNvPicPr>
            <a:picLocks noGrp="1" noChangeAspect="1"/>
          </p:cNvPicPr>
          <p:nvPr>
            <p:ph idx="1"/>
          </p:nvPr>
        </p:nvPicPr>
        <p:blipFill>
          <a:blip r:embed="rId2"/>
          <a:stretch>
            <a:fillRect/>
          </a:stretch>
        </p:blipFill>
        <p:spPr>
          <a:xfrm>
            <a:off x="3462078" y="1690688"/>
            <a:ext cx="5267843" cy="4394417"/>
          </a:xfrm>
          <a:prstGeom prst="rect">
            <a:avLst/>
          </a:prstGeom>
        </p:spPr>
      </p:pic>
      <p:sp>
        <p:nvSpPr>
          <p:cNvPr id="5" name="TextBox 4">
            <a:extLst>
              <a:ext uri="{FF2B5EF4-FFF2-40B4-BE49-F238E27FC236}">
                <a16:creationId xmlns:a16="http://schemas.microsoft.com/office/drawing/2014/main" id="{335FA5D0-DE1B-B24D-8D7B-0DF6B81895F5}"/>
              </a:ext>
            </a:extLst>
          </p:cNvPr>
          <p:cNvSpPr txBox="1"/>
          <p:nvPr/>
        </p:nvSpPr>
        <p:spPr>
          <a:xfrm>
            <a:off x="3462078" y="6085105"/>
            <a:ext cx="2802370" cy="276999"/>
          </a:xfrm>
          <a:prstGeom prst="rect">
            <a:avLst/>
          </a:prstGeom>
          <a:noFill/>
        </p:spPr>
        <p:txBody>
          <a:bodyPr wrap="none" rtlCol="0">
            <a:spAutoFit/>
          </a:bodyPr>
          <a:lstStyle/>
          <a:p>
            <a:r>
              <a:rPr lang="en-US" sz="1200"/>
              <a:t>Source: reddit.com/r/programminghumor</a:t>
            </a:r>
            <a:endParaRPr lang="en-US" sz="1200" dirty="0"/>
          </a:p>
        </p:txBody>
      </p:sp>
      <p:sp>
        <p:nvSpPr>
          <p:cNvPr id="3" name="Slide Number Placeholder 2">
            <a:extLst>
              <a:ext uri="{FF2B5EF4-FFF2-40B4-BE49-F238E27FC236}">
                <a16:creationId xmlns:a16="http://schemas.microsoft.com/office/drawing/2014/main" id="{90081A05-7F17-4945-8994-90EC2DB8F28F}"/>
              </a:ext>
            </a:extLst>
          </p:cNvPr>
          <p:cNvSpPr>
            <a:spLocks noGrp="1"/>
          </p:cNvSpPr>
          <p:nvPr>
            <p:ph type="sldNum" sz="quarter" idx="12"/>
          </p:nvPr>
        </p:nvSpPr>
        <p:spPr/>
        <p:txBody>
          <a:bodyPr/>
          <a:lstStyle/>
          <a:p>
            <a:fld id="{45224031-3B2A-4E4A-906F-1E674A164800}" type="slidenum">
              <a:rPr lang="en-US" smtClean="0"/>
              <a:t>7</a:t>
            </a:fld>
            <a:endParaRPr lang="en-US"/>
          </a:p>
        </p:txBody>
      </p:sp>
      <p:sp>
        <p:nvSpPr>
          <p:cNvPr id="9" name="Footer Placeholder 8">
            <a:extLst>
              <a:ext uri="{FF2B5EF4-FFF2-40B4-BE49-F238E27FC236}">
                <a16:creationId xmlns:a16="http://schemas.microsoft.com/office/drawing/2014/main" id="{EED7CA8F-32A6-8040-B8E3-ABF6370533DD}"/>
              </a:ext>
            </a:extLst>
          </p:cNvPr>
          <p:cNvSpPr>
            <a:spLocks noGrp="1"/>
          </p:cNvSpPr>
          <p:nvPr>
            <p:ph type="ftr" sz="quarter" idx="11"/>
          </p:nvPr>
        </p:nvSpPr>
        <p:spPr/>
        <p:txBody>
          <a:bodyPr/>
          <a:lstStyle/>
          <a:p>
            <a:r>
              <a:rPr lang="en-GB"/>
              <a:t>Teaching Your Kids Programming with Scratch</a:t>
            </a:r>
            <a:endParaRPr lang="en-US"/>
          </a:p>
        </p:txBody>
      </p:sp>
    </p:spTree>
    <p:extLst>
      <p:ext uri="{BB962C8B-B14F-4D97-AF65-F5344CB8AC3E}">
        <p14:creationId xmlns:p14="http://schemas.microsoft.com/office/powerpoint/2010/main" val="3861803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3B8D0B-4AAF-F84E-8924-FCC9DB2B1991}"/>
              </a:ext>
            </a:extLst>
          </p:cNvPr>
          <p:cNvSpPr/>
          <p:nvPr/>
        </p:nvSpPr>
        <p:spPr>
          <a:xfrm>
            <a:off x="5967984" y="4245991"/>
            <a:ext cx="4876800" cy="1633728"/>
          </a:xfrm>
          <a:prstGeom prst="rect">
            <a:avLst/>
          </a:prstGeom>
          <a:solidFill>
            <a:srgbClr val="2728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A2B2B9C-B897-1F41-ADB7-230E0B869FC8}"/>
              </a:ext>
            </a:extLst>
          </p:cNvPr>
          <p:cNvSpPr/>
          <p:nvPr/>
        </p:nvSpPr>
        <p:spPr>
          <a:xfrm>
            <a:off x="838200" y="4245991"/>
            <a:ext cx="4876800" cy="1633728"/>
          </a:xfrm>
          <a:prstGeom prst="rect">
            <a:avLst/>
          </a:prstGeom>
          <a:solidFill>
            <a:srgbClr val="2728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D097B89-CC01-8445-857A-93882EF7B2EC}"/>
              </a:ext>
            </a:extLst>
          </p:cNvPr>
          <p:cNvSpPr/>
          <p:nvPr/>
        </p:nvSpPr>
        <p:spPr>
          <a:xfrm>
            <a:off x="838200" y="2194560"/>
            <a:ext cx="4876800" cy="1633728"/>
          </a:xfrm>
          <a:prstGeom prst="rect">
            <a:avLst/>
          </a:prstGeom>
          <a:solidFill>
            <a:srgbClr val="2728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C60A8FB-1A4D-2344-BB5D-EF29367F0C08}"/>
              </a:ext>
            </a:extLst>
          </p:cNvPr>
          <p:cNvSpPr/>
          <p:nvPr/>
        </p:nvSpPr>
        <p:spPr>
          <a:xfrm>
            <a:off x="5967984" y="2194560"/>
            <a:ext cx="4876800" cy="1633728"/>
          </a:xfrm>
          <a:prstGeom prst="rect">
            <a:avLst/>
          </a:prstGeom>
          <a:solidFill>
            <a:srgbClr val="2728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32A6D7-F092-B74E-A8DE-F1A7F761BA2A}"/>
              </a:ext>
            </a:extLst>
          </p:cNvPr>
          <p:cNvSpPr>
            <a:spLocks noGrp="1"/>
          </p:cNvSpPr>
          <p:nvPr>
            <p:ph type="title"/>
          </p:nvPr>
        </p:nvSpPr>
        <p:spPr/>
        <p:txBody>
          <a:bodyPr>
            <a:normAutofit/>
          </a:bodyPr>
          <a:lstStyle/>
          <a:p>
            <a:r>
              <a:rPr lang="en-US" dirty="0"/>
              <a:t>Code examples </a:t>
            </a:r>
            <a:br>
              <a:rPr lang="en-US" dirty="0"/>
            </a:br>
            <a:r>
              <a:rPr lang="en-US" dirty="0"/>
              <a:t>(with popularity according to GitHub)</a:t>
            </a:r>
          </a:p>
        </p:txBody>
      </p:sp>
      <p:sp>
        <p:nvSpPr>
          <p:cNvPr id="3" name="Content Placeholder 2">
            <a:extLst>
              <a:ext uri="{FF2B5EF4-FFF2-40B4-BE49-F238E27FC236}">
                <a16:creationId xmlns:a16="http://schemas.microsoft.com/office/drawing/2014/main" id="{B5D43A26-CAFC-2F44-9E00-6472C99EDF77}"/>
              </a:ext>
            </a:extLst>
          </p:cNvPr>
          <p:cNvSpPr>
            <a:spLocks noGrp="1"/>
          </p:cNvSpPr>
          <p:nvPr>
            <p:ph idx="1"/>
          </p:nvPr>
        </p:nvSpPr>
        <p:spPr/>
        <p:txBody>
          <a:bodyPr numCol="2">
            <a:normAutofit lnSpcReduction="10000"/>
          </a:bodyPr>
          <a:lstStyle/>
          <a:p>
            <a:pPr marL="0" indent="0">
              <a:buNone/>
            </a:pPr>
            <a:r>
              <a:rPr lang="en-US" dirty="0"/>
              <a:t>JavaScript (#1)</a:t>
            </a:r>
          </a:p>
          <a:p>
            <a:pPr marL="0" indent="0">
              <a:lnSpc>
                <a:spcPct val="100000"/>
              </a:lnSpc>
              <a:spcBef>
                <a:spcPts val="0"/>
              </a:spcBef>
              <a:buNone/>
            </a:pP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var</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1</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if</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&gt;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console</a:t>
            </a:r>
            <a:r>
              <a:rPr lang="en-GB"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err="1">
                <a:solidFill>
                  <a:srgbClr val="66D9EF"/>
                </a:solidFill>
                <a:latin typeface="Menlo" panose="020B0609030804020204" pitchFamily="49" charset="0"/>
                <a:ea typeface="Menlo" panose="020B0609030804020204" pitchFamily="49" charset="0"/>
                <a:cs typeface="Menlo" panose="020B0609030804020204" pitchFamily="49" charset="0"/>
              </a:rPr>
              <a:t>log</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positive"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else if </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console</a:t>
            </a:r>
            <a:r>
              <a:rPr lang="en-GB"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err="1">
                <a:solidFill>
                  <a:srgbClr val="66D9EF"/>
                </a:solidFill>
                <a:latin typeface="Menlo" panose="020B0609030804020204" pitchFamily="49" charset="0"/>
                <a:ea typeface="Menlo" panose="020B0609030804020204" pitchFamily="49" charset="0"/>
                <a:cs typeface="Menlo" panose="020B0609030804020204" pitchFamily="49" charset="0"/>
              </a:rPr>
              <a:t>log</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else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console</a:t>
            </a:r>
            <a:r>
              <a:rPr lang="en-GB"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err="1">
                <a:solidFill>
                  <a:srgbClr val="66D9EF"/>
                </a:solidFill>
                <a:latin typeface="Menlo" panose="020B0609030804020204" pitchFamily="49" charset="0"/>
                <a:ea typeface="Menlo" panose="020B0609030804020204" pitchFamily="49" charset="0"/>
                <a:cs typeface="Menlo" panose="020B0609030804020204" pitchFamily="49" charset="0"/>
              </a:rPr>
              <a:t>log</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negative"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endParaRPr lang="en-GB" sz="1100"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US" dirty="0"/>
              <a:t>Java (#3)</a:t>
            </a:r>
          </a:p>
          <a:p>
            <a:pPr marL="0" indent="0">
              <a:lnSpc>
                <a:spcPct val="100000"/>
              </a:lnSpc>
              <a:spcBef>
                <a:spcPts val="0"/>
              </a:spcBef>
              <a:buNone/>
            </a:pP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int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1</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if</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&gt;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System</a:t>
            </a:r>
            <a:r>
              <a:rPr lang="en-GB"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.out.</a:t>
            </a:r>
            <a:r>
              <a:rPr lang="en-GB" sz="1400" dirty="0" err="1">
                <a:solidFill>
                  <a:srgbClr val="66D9EF"/>
                </a:solidFill>
                <a:latin typeface="Menlo" panose="020B0609030804020204" pitchFamily="49" charset="0"/>
                <a:ea typeface="Menlo" panose="020B0609030804020204" pitchFamily="49" charset="0"/>
                <a:cs typeface="Menlo" panose="020B0609030804020204" pitchFamily="49" charset="0"/>
              </a:rPr>
              <a:t>print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positive"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else if </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System</a:t>
            </a:r>
            <a:r>
              <a:rPr lang="en-GB"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.out.</a:t>
            </a:r>
            <a:r>
              <a:rPr lang="en-GB" sz="1400" dirty="0" err="1">
                <a:solidFill>
                  <a:srgbClr val="66D9EF"/>
                </a:solidFill>
                <a:latin typeface="Menlo" panose="020B0609030804020204" pitchFamily="49" charset="0"/>
                <a:ea typeface="Menlo" panose="020B0609030804020204" pitchFamily="49" charset="0"/>
                <a:cs typeface="Menlo" panose="020B0609030804020204" pitchFamily="49" charset="0"/>
              </a:rPr>
              <a:t>print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else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System</a:t>
            </a:r>
            <a:r>
              <a:rPr lang="en-GB"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.out.</a:t>
            </a:r>
            <a:r>
              <a:rPr lang="en-GB" sz="1400" dirty="0" err="1">
                <a:solidFill>
                  <a:srgbClr val="66D9EF"/>
                </a:solidFill>
                <a:latin typeface="Menlo" panose="020B0609030804020204" pitchFamily="49" charset="0"/>
                <a:ea typeface="Menlo" panose="020B0609030804020204" pitchFamily="49" charset="0"/>
                <a:cs typeface="Menlo" panose="020B0609030804020204" pitchFamily="49" charset="0"/>
              </a:rPr>
              <a:t>print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negative"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endParaRPr lang="en-GB" sz="1400"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US" dirty="0"/>
              <a:t>Python (#2)</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1</a:t>
            </a:r>
          </a:p>
          <a:p>
            <a:pPr marL="0" indent="0">
              <a:lnSpc>
                <a:spcPct val="100000"/>
              </a:lnSpc>
              <a:spcBef>
                <a:spcPts val="0"/>
              </a:spcBef>
              <a:buNone/>
            </a:pP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if</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&gt;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66D9EF"/>
                </a:solidFill>
                <a:latin typeface="Menlo" panose="020B0609030804020204" pitchFamily="49" charset="0"/>
                <a:ea typeface="Menlo" panose="020B0609030804020204" pitchFamily="49" charset="0"/>
                <a:cs typeface="Menlo" panose="020B0609030804020204" pitchFamily="49" charset="0"/>
              </a:rPr>
              <a:t>print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positive"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err="1">
                <a:solidFill>
                  <a:srgbClr val="F92672"/>
                </a:solidFill>
                <a:latin typeface="Menlo" panose="020B0609030804020204" pitchFamily="49" charset="0"/>
                <a:ea typeface="Menlo" panose="020B0609030804020204" pitchFamily="49" charset="0"/>
                <a:cs typeface="Menlo" panose="020B0609030804020204" pitchFamily="49" charset="0"/>
              </a:rPr>
              <a:t>elif</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66D9EF"/>
                </a:solidFill>
                <a:latin typeface="Menlo" panose="020B0609030804020204" pitchFamily="49" charset="0"/>
                <a:ea typeface="Menlo" panose="020B0609030804020204" pitchFamily="49" charset="0"/>
                <a:cs typeface="Menlo" panose="020B0609030804020204" pitchFamily="49" charset="0"/>
              </a:rPr>
              <a:t>print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else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66D9EF"/>
                </a:solidFill>
                <a:latin typeface="Menlo" panose="020B0609030804020204" pitchFamily="49" charset="0"/>
                <a:ea typeface="Menlo" panose="020B0609030804020204" pitchFamily="49" charset="0"/>
                <a:cs typeface="Menlo" panose="020B0609030804020204" pitchFamily="49" charset="0"/>
              </a:rPr>
              <a:t>print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negative"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endParaRPr lang="en-US" sz="2400"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US" dirty="0"/>
              <a:t>Ruby (#4)</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1</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if</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&gt;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66D9EF"/>
                </a:solidFill>
                <a:latin typeface="Menlo" panose="020B0609030804020204" pitchFamily="49" charset="0"/>
                <a:ea typeface="Menlo" panose="020B0609030804020204" pitchFamily="49" charset="0"/>
                <a:cs typeface="Menlo" panose="020B0609030804020204" pitchFamily="49" charset="0"/>
              </a:rPr>
              <a:t>puts</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positive" </a:t>
            </a:r>
          </a:p>
          <a:p>
            <a:pPr marL="0" indent="0">
              <a:lnSpc>
                <a:spcPct val="100000"/>
              </a:lnSpc>
              <a:spcBef>
                <a:spcPts val="0"/>
              </a:spcBef>
              <a:buNone/>
            </a:pPr>
            <a:r>
              <a:rPr lang="en-GB" sz="1400" dirty="0" err="1">
                <a:solidFill>
                  <a:srgbClr val="F92672"/>
                </a:solidFill>
                <a:latin typeface="Menlo" panose="020B0609030804020204" pitchFamily="49" charset="0"/>
                <a:ea typeface="Menlo" panose="020B0609030804020204" pitchFamily="49" charset="0"/>
                <a:cs typeface="Menlo" panose="020B0609030804020204" pitchFamily="49" charset="0"/>
              </a:rPr>
              <a:t>elsif</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66D9EF"/>
                </a:solidFill>
                <a:latin typeface="Menlo" panose="020B0609030804020204" pitchFamily="49" charset="0"/>
                <a:ea typeface="Menlo" panose="020B0609030804020204" pitchFamily="49" charset="0"/>
                <a:cs typeface="Menlo" panose="020B0609030804020204" pitchFamily="49" charset="0"/>
              </a:rPr>
              <a:t>puts</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0" </a:t>
            </a:r>
          </a:p>
          <a:p>
            <a:pPr marL="0" indent="0">
              <a:lnSpc>
                <a:spcPct val="100000"/>
              </a:lnSpc>
              <a:spcBef>
                <a:spcPts val="0"/>
              </a:spcBef>
              <a:buNone/>
            </a:pP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else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66D9EF"/>
                </a:solidFill>
                <a:latin typeface="Menlo" panose="020B0609030804020204" pitchFamily="49" charset="0"/>
                <a:ea typeface="Menlo" panose="020B0609030804020204" pitchFamily="49" charset="0"/>
                <a:cs typeface="Menlo" panose="020B0609030804020204" pitchFamily="49" charset="0"/>
              </a:rPr>
              <a:t>puts</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negative"</a:t>
            </a:r>
          </a:p>
          <a:p>
            <a:pPr marL="0" indent="0">
              <a:lnSpc>
                <a:spcPct val="100000"/>
              </a:lnSpc>
              <a:spcBef>
                <a:spcPts val="0"/>
              </a:spcBef>
              <a:buNone/>
            </a:pP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end</a:t>
            </a:r>
          </a:p>
        </p:txBody>
      </p:sp>
      <p:sp>
        <p:nvSpPr>
          <p:cNvPr id="8" name="Slide Number Placeholder 7">
            <a:extLst>
              <a:ext uri="{FF2B5EF4-FFF2-40B4-BE49-F238E27FC236}">
                <a16:creationId xmlns:a16="http://schemas.microsoft.com/office/drawing/2014/main" id="{088274CD-0456-0345-B68C-7C28B585ACF3}"/>
              </a:ext>
            </a:extLst>
          </p:cNvPr>
          <p:cNvSpPr>
            <a:spLocks noGrp="1"/>
          </p:cNvSpPr>
          <p:nvPr>
            <p:ph type="sldNum" sz="quarter" idx="12"/>
          </p:nvPr>
        </p:nvSpPr>
        <p:spPr/>
        <p:txBody>
          <a:bodyPr/>
          <a:lstStyle/>
          <a:p>
            <a:fld id="{45224031-3B2A-4E4A-906F-1E674A164800}" type="slidenum">
              <a:rPr lang="en-US" smtClean="0"/>
              <a:t>8</a:t>
            </a:fld>
            <a:endParaRPr lang="en-US"/>
          </a:p>
        </p:txBody>
      </p:sp>
      <p:sp>
        <p:nvSpPr>
          <p:cNvPr id="11" name="Footer Placeholder 10">
            <a:extLst>
              <a:ext uri="{FF2B5EF4-FFF2-40B4-BE49-F238E27FC236}">
                <a16:creationId xmlns:a16="http://schemas.microsoft.com/office/drawing/2014/main" id="{D7D01C72-95D3-1B49-8036-BBCCD3C1ACB6}"/>
              </a:ext>
            </a:extLst>
          </p:cNvPr>
          <p:cNvSpPr>
            <a:spLocks noGrp="1"/>
          </p:cNvSpPr>
          <p:nvPr>
            <p:ph type="ftr" sz="quarter" idx="11"/>
          </p:nvPr>
        </p:nvSpPr>
        <p:spPr/>
        <p:txBody>
          <a:bodyPr/>
          <a:lstStyle/>
          <a:p>
            <a:r>
              <a:rPr lang="en-GB"/>
              <a:t>Teaching Your Kids Programming with Scratch</a:t>
            </a:r>
            <a:endParaRPr lang="en-US"/>
          </a:p>
        </p:txBody>
      </p:sp>
    </p:spTree>
    <p:extLst>
      <p:ext uri="{BB962C8B-B14F-4D97-AF65-F5344CB8AC3E}">
        <p14:creationId xmlns:p14="http://schemas.microsoft.com/office/powerpoint/2010/main" val="2806094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097B89-CC01-8445-857A-93882EF7B2EC}"/>
              </a:ext>
            </a:extLst>
          </p:cNvPr>
          <p:cNvSpPr/>
          <p:nvPr/>
        </p:nvSpPr>
        <p:spPr>
          <a:xfrm>
            <a:off x="838200" y="2194560"/>
            <a:ext cx="4876800" cy="1633728"/>
          </a:xfrm>
          <a:prstGeom prst="rect">
            <a:avLst/>
          </a:prstGeom>
          <a:solidFill>
            <a:srgbClr val="2728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32A6D7-F092-B74E-A8DE-F1A7F761BA2A}"/>
              </a:ext>
            </a:extLst>
          </p:cNvPr>
          <p:cNvSpPr>
            <a:spLocks noGrp="1"/>
          </p:cNvSpPr>
          <p:nvPr>
            <p:ph type="title"/>
          </p:nvPr>
        </p:nvSpPr>
        <p:spPr/>
        <p:txBody>
          <a:bodyPr>
            <a:normAutofit/>
          </a:bodyPr>
          <a:lstStyle/>
          <a:p>
            <a:r>
              <a:rPr lang="en-US" dirty="0"/>
              <a:t>Variables store values</a:t>
            </a:r>
          </a:p>
        </p:txBody>
      </p:sp>
      <p:sp>
        <p:nvSpPr>
          <p:cNvPr id="3" name="Content Placeholder 2">
            <a:extLst>
              <a:ext uri="{FF2B5EF4-FFF2-40B4-BE49-F238E27FC236}">
                <a16:creationId xmlns:a16="http://schemas.microsoft.com/office/drawing/2014/main" id="{B5D43A26-CAFC-2F44-9E00-6472C99EDF77}"/>
              </a:ext>
            </a:extLst>
          </p:cNvPr>
          <p:cNvSpPr>
            <a:spLocks noGrp="1"/>
          </p:cNvSpPr>
          <p:nvPr>
            <p:ph idx="1"/>
          </p:nvPr>
        </p:nvSpPr>
        <p:spPr/>
        <p:txBody>
          <a:bodyPr numCol="2">
            <a:normAutofit lnSpcReduction="10000"/>
          </a:bodyPr>
          <a:lstStyle/>
          <a:p>
            <a:pPr marL="0" indent="0">
              <a:buNone/>
            </a:pPr>
            <a:r>
              <a:rPr lang="en-US" dirty="0"/>
              <a:t>JavaScript (#1)</a:t>
            </a:r>
          </a:p>
          <a:p>
            <a:pPr marL="0" indent="0">
              <a:lnSpc>
                <a:spcPct val="100000"/>
              </a:lnSpc>
              <a:spcBef>
                <a:spcPts val="0"/>
              </a:spcBef>
              <a:buNone/>
            </a:pP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var</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1</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if</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&gt;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console</a:t>
            </a:r>
            <a:r>
              <a:rPr lang="en-GB"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err="1">
                <a:solidFill>
                  <a:srgbClr val="66D9EF"/>
                </a:solidFill>
                <a:latin typeface="Menlo" panose="020B0609030804020204" pitchFamily="49" charset="0"/>
                <a:ea typeface="Menlo" panose="020B0609030804020204" pitchFamily="49" charset="0"/>
                <a:cs typeface="Menlo" panose="020B0609030804020204" pitchFamily="49" charset="0"/>
              </a:rPr>
              <a:t>log</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positive"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else if </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console</a:t>
            </a:r>
            <a:r>
              <a:rPr lang="en-GB"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err="1">
                <a:solidFill>
                  <a:srgbClr val="66D9EF"/>
                </a:solidFill>
                <a:latin typeface="Menlo" panose="020B0609030804020204" pitchFamily="49" charset="0"/>
                <a:ea typeface="Menlo" panose="020B0609030804020204" pitchFamily="49" charset="0"/>
                <a:cs typeface="Menlo" panose="020B0609030804020204" pitchFamily="49" charset="0"/>
              </a:rPr>
              <a:t>log</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else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console</a:t>
            </a:r>
            <a:r>
              <a:rPr lang="en-GB"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err="1">
                <a:solidFill>
                  <a:srgbClr val="66D9EF"/>
                </a:solidFill>
                <a:latin typeface="Menlo" panose="020B0609030804020204" pitchFamily="49" charset="0"/>
                <a:ea typeface="Menlo" panose="020B0609030804020204" pitchFamily="49" charset="0"/>
                <a:cs typeface="Menlo" panose="020B0609030804020204" pitchFamily="49" charset="0"/>
              </a:rPr>
              <a:t>log</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negative"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endParaRPr lang="en-GB" sz="1100"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US" dirty="0">
                <a:solidFill>
                  <a:schemeClr val="bg1"/>
                </a:solidFill>
              </a:rPr>
              <a:t>Python (#2)</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x = 1</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if x &gt; 2:</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print("x is greater than 2")</a:t>
            </a:r>
          </a:p>
          <a:p>
            <a:pPr marL="0" indent="0">
              <a:lnSpc>
                <a:spcPct val="100000"/>
              </a:lnSpc>
              <a:spcBef>
                <a:spcPts val="0"/>
              </a:spcBef>
              <a:buNone/>
            </a:pPr>
            <a:r>
              <a:rPr lang="en-GB" sz="1400" dirty="0" err="1">
                <a:solidFill>
                  <a:schemeClr val="bg1"/>
                </a:solidFill>
                <a:latin typeface="Menlo" panose="020B0609030804020204" pitchFamily="49" charset="0"/>
                <a:ea typeface="Menlo" panose="020B0609030804020204" pitchFamily="49" charset="0"/>
                <a:cs typeface="Menlo" panose="020B0609030804020204" pitchFamily="49" charset="0"/>
              </a:rPr>
              <a:t>elif</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x &lt;= 2 and x &gt;= 0:</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print("x is 1 or 0")</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else:</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print("x is negative")</a:t>
            </a:r>
          </a:p>
          <a:p>
            <a:pPr marL="0" indent="0">
              <a:lnSpc>
                <a:spcPct val="100000"/>
              </a:lnSpc>
              <a:spcBef>
                <a:spcPts val="0"/>
              </a:spcBef>
              <a:buNone/>
            </a:pPr>
            <a:endParaRPr lang="en-GB" sz="1400"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GB" dirty="0">
                <a:solidFill>
                  <a:schemeClr val="bg1"/>
                </a:solidFill>
              </a:rPr>
              <a:t>Java (#3)</a:t>
            </a:r>
          </a:p>
          <a:p>
            <a:pPr marL="0" indent="0">
              <a:lnSpc>
                <a:spcPct val="100000"/>
              </a:lnSpc>
              <a:spcBef>
                <a:spcPts val="0"/>
              </a:spcBef>
              <a:buNone/>
            </a:pPr>
            <a:r>
              <a:rPr lang="en-GB" sz="1400" i="1" dirty="0" err="1">
                <a:solidFill>
                  <a:schemeClr val="bg1"/>
                </a:solidFill>
                <a:effectLst/>
                <a:latin typeface="Menlo" panose="020B0609030804020204" pitchFamily="49" charset="0"/>
                <a:ea typeface="Menlo" panose="020B0609030804020204" pitchFamily="49" charset="0"/>
                <a:cs typeface="Menlo" panose="020B0609030804020204" pitchFamily="49" charset="0"/>
              </a:rPr>
              <a:t>int</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x </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1;</a:t>
            </a:r>
            <a:endPar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if</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(x </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&gt;</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2) {</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chemeClr val="bg1"/>
                </a:solidFill>
                <a:effectLst/>
                <a:latin typeface="Menlo" panose="020B0609030804020204" pitchFamily="49" charset="0"/>
                <a:ea typeface="Menlo" panose="020B0609030804020204" pitchFamily="49" charset="0"/>
                <a:cs typeface="Menlo" panose="020B0609030804020204" pitchFamily="49" charset="0"/>
              </a:rPr>
              <a:t>System</a:t>
            </a:r>
            <a:r>
              <a:rPr lang="en-GB" sz="1400" dirty="0" err="1">
                <a:solidFill>
                  <a:schemeClr val="bg1"/>
                </a:solidFill>
                <a:effectLst/>
                <a:latin typeface="Menlo" panose="020B0609030804020204" pitchFamily="49" charset="0"/>
                <a:ea typeface="Menlo" panose="020B0609030804020204" pitchFamily="49" charset="0"/>
                <a:cs typeface="Menlo" panose="020B0609030804020204" pitchFamily="49" charset="0"/>
              </a:rPr>
              <a:t>.out.print</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"x is greater than 2");</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else if</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(x </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&lt;=</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2</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&amp;&amp;</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x &gt;= </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0) {</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chemeClr val="bg1"/>
                </a:solidFill>
                <a:effectLst/>
                <a:latin typeface="Menlo" panose="020B0609030804020204" pitchFamily="49" charset="0"/>
                <a:ea typeface="Menlo" panose="020B0609030804020204" pitchFamily="49" charset="0"/>
                <a:cs typeface="Menlo" panose="020B0609030804020204" pitchFamily="49" charset="0"/>
              </a:rPr>
              <a:t>System</a:t>
            </a:r>
            <a:r>
              <a:rPr lang="en-GB" sz="1400" dirty="0" err="1">
                <a:solidFill>
                  <a:schemeClr val="bg1"/>
                </a:solidFill>
                <a:effectLst/>
                <a:latin typeface="Menlo" panose="020B0609030804020204" pitchFamily="49" charset="0"/>
                <a:ea typeface="Menlo" panose="020B0609030804020204" pitchFamily="49" charset="0"/>
                <a:cs typeface="Menlo" panose="020B0609030804020204" pitchFamily="49" charset="0"/>
              </a:rPr>
              <a:t>.out.print</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"x is 1 or 0");</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else</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chemeClr val="bg1"/>
                </a:solidFill>
                <a:effectLst/>
                <a:latin typeface="Menlo" panose="020B0609030804020204" pitchFamily="49" charset="0"/>
                <a:ea typeface="Menlo" panose="020B0609030804020204" pitchFamily="49" charset="0"/>
                <a:cs typeface="Menlo" panose="020B0609030804020204" pitchFamily="49" charset="0"/>
              </a:rPr>
              <a:t>System</a:t>
            </a:r>
            <a:r>
              <a:rPr lang="en-GB" sz="1400" dirty="0" err="1">
                <a:solidFill>
                  <a:schemeClr val="bg1"/>
                </a:solidFill>
                <a:effectLst/>
                <a:latin typeface="Menlo" panose="020B0609030804020204" pitchFamily="49" charset="0"/>
                <a:ea typeface="Menlo" panose="020B0609030804020204" pitchFamily="49" charset="0"/>
                <a:cs typeface="Menlo" panose="020B0609030804020204" pitchFamily="49" charset="0"/>
              </a:rPr>
              <a:t>.out.print</a:t>
            </a:r>
            <a:r>
              <a:rPr lang="en-GB" sz="1400" dirty="0">
                <a:solidFill>
                  <a:schemeClr val="bg1"/>
                </a:solidFill>
                <a:effectLst/>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"x is negative");</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endParaRPr lang="en-US" sz="8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US" dirty="0">
                <a:solidFill>
                  <a:schemeClr val="bg1"/>
                </a:solidFill>
              </a:rPr>
              <a:t>Ruby (#4)</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x = 1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if x &gt; 2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puts "x is greater than 2" </a:t>
            </a:r>
          </a:p>
          <a:p>
            <a:pPr marL="0" indent="0">
              <a:lnSpc>
                <a:spcPct val="100000"/>
              </a:lnSpc>
              <a:spcBef>
                <a:spcPts val="0"/>
              </a:spcBef>
              <a:buNone/>
            </a:pPr>
            <a:r>
              <a:rPr lang="en-GB" sz="1400" dirty="0" err="1">
                <a:solidFill>
                  <a:schemeClr val="bg1"/>
                </a:solidFill>
                <a:latin typeface="Menlo" panose="020B0609030804020204" pitchFamily="49" charset="0"/>
                <a:ea typeface="Menlo" panose="020B0609030804020204" pitchFamily="49" charset="0"/>
                <a:cs typeface="Menlo" panose="020B0609030804020204" pitchFamily="49" charset="0"/>
              </a:rPr>
              <a:t>elsif</a:t>
            </a: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x &lt;= 2 and x &gt;= 0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puts "x is 1 or 0"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else </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  puts "x is negative"</a:t>
            </a:r>
          </a:p>
          <a:p>
            <a:pPr marL="0" indent="0">
              <a:lnSpc>
                <a:spcPct val="100000"/>
              </a:lnSpc>
              <a:spcBef>
                <a:spcPts val="0"/>
              </a:spcBef>
              <a:buNone/>
            </a:pPr>
            <a:r>
              <a:rPr lang="en-GB" sz="1400" dirty="0">
                <a:solidFill>
                  <a:schemeClr val="bg1"/>
                </a:solidFill>
                <a:latin typeface="Menlo" panose="020B0609030804020204" pitchFamily="49" charset="0"/>
                <a:ea typeface="Menlo" panose="020B0609030804020204" pitchFamily="49" charset="0"/>
                <a:cs typeface="Menlo" panose="020B0609030804020204" pitchFamily="49" charset="0"/>
              </a:rPr>
              <a:t>end</a:t>
            </a:r>
          </a:p>
        </p:txBody>
      </p:sp>
      <p:sp>
        <p:nvSpPr>
          <p:cNvPr id="11" name="Left Arrow 10">
            <a:extLst>
              <a:ext uri="{FF2B5EF4-FFF2-40B4-BE49-F238E27FC236}">
                <a16:creationId xmlns:a16="http://schemas.microsoft.com/office/drawing/2014/main" id="{199785BB-8D97-0548-9091-70C33DA5B581}"/>
              </a:ext>
            </a:extLst>
          </p:cNvPr>
          <p:cNvSpPr/>
          <p:nvPr/>
        </p:nvSpPr>
        <p:spPr>
          <a:xfrm rot="3217897">
            <a:off x="1355207" y="2844586"/>
            <a:ext cx="1645331" cy="81497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C58E6E4-1B7F-9E4D-8080-2FECF57F574D}"/>
              </a:ext>
            </a:extLst>
          </p:cNvPr>
          <p:cNvSpPr txBox="1"/>
          <p:nvPr/>
        </p:nvSpPr>
        <p:spPr>
          <a:xfrm>
            <a:off x="2706624" y="3924038"/>
            <a:ext cx="3389376" cy="369332"/>
          </a:xfrm>
          <a:prstGeom prst="rect">
            <a:avLst/>
          </a:prstGeom>
          <a:noFill/>
        </p:spPr>
        <p:txBody>
          <a:bodyPr wrap="square" rtlCol="0">
            <a:spAutoFit/>
          </a:bodyPr>
          <a:lstStyle/>
          <a:p>
            <a:r>
              <a:rPr lang="en-US" dirty="0"/>
              <a:t>Variable</a:t>
            </a:r>
          </a:p>
        </p:txBody>
      </p:sp>
      <p:pic>
        <p:nvPicPr>
          <p:cNvPr id="14" name="Graphic 13" descr="Open Folder">
            <a:extLst>
              <a:ext uri="{FF2B5EF4-FFF2-40B4-BE49-F238E27FC236}">
                <a16:creationId xmlns:a16="http://schemas.microsoft.com/office/drawing/2014/main" id="{06610BE9-511A-0744-863D-5443F5A90A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327" y="4529407"/>
            <a:ext cx="1363922" cy="1363922"/>
          </a:xfrm>
          <a:prstGeom prst="rect">
            <a:avLst/>
          </a:prstGeom>
        </p:spPr>
      </p:pic>
      <p:pic>
        <p:nvPicPr>
          <p:cNvPr id="16" name="Graphic 15" descr="Paper">
            <a:extLst>
              <a:ext uri="{FF2B5EF4-FFF2-40B4-BE49-F238E27FC236}">
                <a16:creationId xmlns:a16="http://schemas.microsoft.com/office/drawing/2014/main" id="{3CB31411-4004-EA4C-B260-30B47822BE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34580">
            <a:off x="4138236" y="3921369"/>
            <a:ext cx="1216075" cy="1216075"/>
          </a:xfrm>
          <a:prstGeom prst="rect">
            <a:avLst/>
          </a:prstGeom>
        </p:spPr>
      </p:pic>
      <p:sp>
        <p:nvSpPr>
          <p:cNvPr id="4" name="Slide Number Placeholder 3">
            <a:extLst>
              <a:ext uri="{FF2B5EF4-FFF2-40B4-BE49-F238E27FC236}">
                <a16:creationId xmlns:a16="http://schemas.microsoft.com/office/drawing/2014/main" id="{CA2FB0C0-9A2E-B346-B33B-CA19ABA7F632}"/>
              </a:ext>
            </a:extLst>
          </p:cNvPr>
          <p:cNvSpPr>
            <a:spLocks noGrp="1"/>
          </p:cNvSpPr>
          <p:nvPr>
            <p:ph type="sldNum" sz="quarter" idx="12"/>
          </p:nvPr>
        </p:nvSpPr>
        <p:spPr/>
        <p:txBody>
          <a:bodyPr/>
          <a:lstStyle/>
          <a:p>
            <a:fld id="{45224031-3B2A-4E4A-906F-1E674A164800}" type="slidenum">
              <a:rPr lang="en-US" smtClean="0"/>
              <a:t>9</a:t>
            </a:fld>
            <a:endParaRPr lang="en-US"/>
          </a:p>
        </p:txBody>
      </p:sp>
      <p:sp>
        <p:nvSpPr>
          <p:cNvPr id="13" name="Frame 12">
            <a:extLst>
              <a:ext uri="{FF2B5EF4-FFF2-40B4-BE49-F238E27FC236}">
                <a16:creationId xmlns:a16="http://schemas.microsoft.com/office/drawing/2014/main" id="{A73DA646-1ADC-0546-9368-513FD364E173}"/>
              </a:ext>
            </a:extLst>
          </p:cNvPr>
          <p:cNvSpPr/>
          <p:nvPr/>
        </p:nvSpPr>
        <p:spPr>
          <a:xfrm>
            <a:off x="838200" y="2095680"/>
            <a:ext cx="1219200" cy="386262"/>
          </a:xfrm>
          <a:prstGeom prst="fram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ooter Placeholder 9">
            <a:extLst>
              <a:ext uri="{FF2B5EF4-FFF2-40B4-BE49-F238E27FC236}">
                <a16:creationId xmlns:a16="http://schemas.microsoft.com/office/drawing/2014/main" id="{CE0C3FF0-C033-8245-852B-C1C69346D0A1}"/>
              </a:ext>
            </a:extLst>
          </p:cNvPr>
          <p:cNvSpPr>
            <a:spLocks noGrp="1"/>
          </p:cNvSpPr>
          <p:nvPr>
            <p:ph type="ftr" sz="quarter" idx="11"/>
          </p:nvPr>
        </p:nvSpPr>
        <p:spPr/>
        <p:txBody>
          <a:bodyPr/>
          <a:lstStyle/>
          <a:p>
            <a:r>
              <a:rPr lang="en-GB"/>
              <a:t>Teaching Your Kids Programming with Scratch</a:t>
            </a:r>
            <a:endParaRPr lang="en-US"/>
          </a:p>
        </p:txBody>
      </p:sp>
      <p:sp>
        <p:nvSpPr>
          <p:cNvPr id="5" name="TextBox 4">
            <a:extLst>
              <a:ext uri="{FF2B5EF4-FFF2-40B4-BE49-F238E27FC236}">
                <a16:creationId xmlns:a16="http://schemas.microsoft.com/office/drawing/2014/main" id="{CC34A0B4-849B-414F-8F6A-B54D7E877C05}"/>
              </a:ext>
            </a:extLst>
          </p:cNvPr>
          <p:cNvSpPr txBox="1"/>
          <p:nvPr/>
        </p:nvSpPr>
        <p:spPr>
          <a:xfrm rot="1749328">
            <a:off x="4593634" y="4266418"/>
            <a:ext cx="283028" cy="523220"/>
          </a:xfrm>
          <a:prstGeom prst="rect">
            <a:avLst/>
          </a:prstGeom>
          <a:noFill/>
        </p:spPr>
        <p:txBody>
          <a:bodyPr wrap="square" rtlCol="0">
            <a:spAutoFit/>
          </a:bodyPr>
          <a:lstStyle/>
          <a:p>
            <a:r>
              <a:rPr lang="en-US" sz="2800" dirty="0"/>
              <a:t>1</a:t>
            </a:r>
            <a:endParaRPr lang="en-US" dirty="0"/>
          </a:p>
        </p:txBody>
      </p:sp>
      <p:sp>
        <p:nvSpPr>
          <p:cNvPr id="7" name="TextBox 6">
            <a:extLst>
              <a:ext uri="{FF2B5EF4-FFF2-40B4-BE49-F238E27FC236}">
                <a16:creationId xmlns:a16="http://schemas.microsoft.com/office/drawing/2014/main" id="{882B2D45-98F3-C240-83D4-6052C05E3A92}"/>
              </a:ext>
            </a:extLst>
          </p:cNvPr>
          <p:cNvSpPr txBox="1"/>
          <p:nvPr/>
        </p:nvSpPr>
        <p:spPr>
          <a:xfrm>
            <a:off x="3868521" y="5082596"/>
            <a:ext cx="340158" cy="523220"/>
          </a:xfrm>
          <a:prstGeom prst="rect">
            <a:avLst/>
          </a:prstGeom>
          <a:noFill/>
        </p:spPr>
        <p:txBody>
          <a:bodyPr wrap="none" rtlCol="0">
            <a:spAutoFit/>
          </a:bodyPr>
          <a:lstStyle/>
          <a:p>
            <a:r>
              <a:rPr lang="en-US" sz="2800" dirty="0">
                <a:solidFill>
                  <a:schemeClr val="bg1"/>
                </a:solidFill>
              </a:rPr>
              <a:t>x</a:t>
            </a:r>
            <a:endParaRPr lang="en-US" dirty="0">
              <a:solidFill>
                <a:schemeClr val="bg1"/>
              </a:solidFill>
            </a:endParaRPr>
          </a:p>
        </p:txBody>
      </p:sp>
    </p:spTree>
    <p:extLst>
      <p:ext uri="{BB962C8B-B14F-4D97-AF65-F5344CB8AC3E}">
        <p14:creationId xmlns:p14="http://schemas.microsoft.com/office/powerpoint/2010/main" val="12642032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2490</TotalTime>
  <Words>1911</Words>
  <Application>Microsoft Macintosh PowerPoint</Application>
  <PresentationFormat>Widescreen</PresentationFormat>
  <Paragraphs>370</Paragraphs>
  <Slides>24</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Comic Sans MS</vt:lpstr>
      <vt:lpstr>Menlo</vt:lpstr>
      <vt:lpstr>Office Theme</vt:lpstr>
      <vt:lpstr>Teaching Your Kids Programming with</vt:lpstr>
      <vt:lpstr>About me</vt:lpstr>
      <vt:lpstr>About you</vt:lpstr>
      <vt:lpstr>Coming up</vt:lpstr>
      <vt:lpstr>Why is this important?</vt:lpstr>
      <vt:lpstr>Notes</vt:lpstr>
      <vt:lpstr>What is programming?</vt:lpstr>
      <vt:lpstr>Code examples  (with popularity according to GitHub)</vt:lpstr>
      <vt:lpstr>Variables store values</vt:lpstr>
      <vt:lpstr>Conditional statements say if something is true or false</vt:lpstr>
      <vt:lpstr>Printing something</vt:lpstr>
      <vt:lpstr>Software developers google stuff all the time</vt:lpstr>
      <vt:lpstr>From xkcd comics: Wisdom of the ancients</vt:lpstr>
      <vt:lpstr>It’s not always easy</vt:lpstr>
      <vt:lpstr>But when you make it work, it’s very satisfying</vt:lpstr>
      <vt:lpstr>Introduction to Scratch:</vt:lpstr>
      <vt:lpstr> Let’s make a flying cat</vt:lpstr>
      <vt:lpstr> https://scratch.mit.edu</vt:lpstr>
      <vt:lpstr>PowerPoint Presentation</vt:lpstr>
      <vt:lpstr>Prepare to fly</vt:lpstr>
      <vt:lpstr>The scenery</vt:lpstr>
      <vt:lpstr>Making the scenery move</vt:lpstr>
      <vt:lpstr>Painting the sky </vt:lpstr>
      <vt:lpstr>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 Maria Jalba</dc:creator>
  <cp:lastModifiedBy>Ana Maria Jalba</cp:lastModifiedBy>
  <cp:revision>65</cp:revision>
  <cp:lastPrinted>2019-01-22T10:54:42Z</cp:lastPrinted>
  <dcterms:created xsi:type="dcterms:W3CDTF">2018-12-19T11:11:56Z</dcterms:created>
  <dcterms:modified xsi:type="dcterms:W3CDTF">2019-01-22T14:04:29Z</dcterms:modified>
</cp:coreProperties>
</file>